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0"/>
  </p:notesMasterIdLst>
  <p:sldIdLst>
    <p:sldId id="256" r:id="rId2"/>
    <p:sldId id="257" r:id="rId3"/>
    <p:sldId id="258" r:id="rId4"/>
    <p:sldId id="259" r:id="rId5"/>
    <p:sldId id="260" r:id="rId6"/>
    <p:sldId id="261" r:id="rId7"/>
    <p:sldId id="269" r:id="rId8"/>
    <p:sldId id="270" r:id="rId9"/>
    <p:sldId id="286" r:id="rId10"/>
    <p:sldId id="271" r:id="rId11"/>
    <p:sldId id="272" r:id="rId12"/>
    <p:sldId id="274" r:id="rId13"/>
    <p:sldId id="268" r:id="rId14"/>
    <p:sldId id="276" r:id="rId15"/>
    <p:sldId id="275" r:id="rId16"/>
    <p:sldId id="277" r:id="rId17"/>
    <p:sldId id="278" r:id="rId18"/>
    <p:sldId id="279" r:id="rId19"/>
    <p:sldId id="281" r:id="rId20"/>
    <p:sldId id="283" r:id="rId21"/>
    <p:sldId id="284" r:id="rId22"/>
    <p:sldId id="285" r:id="rId23"/>
    <p:sldId id="264" r:id="rId24"/>
    <p:sldId id="265" r:id="rId25"/>
    <p:sldId id="266" r:id="rId26"/>
    <p:sldId id="262" r:id="rId27"/>
    <p:sldId id="282" r:id="rId28"/>
    <p:sldId id="288" r:id="rId29"/>
    <p:sldId id="280" r:id="rId30"/>
    <p:sldId id="287" r:id="rId31"/>
    <p:sldId id="290" r:id="rId32"/>
    <p:sldId id="289" r:id="rId33"/>
    <p:sldId id="291" r:id="rId34"/>
    <p:sldId id="293" r:id="rId35"/>
    <p:sldId id="294" r:id="rId36"/>
    <p:sldId id="295" r:id="rId37"/>
    <p:sldId id="292" r:id="rId38"/>
    <p:sldId id="296"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82254" autoAdjust="0"/>
  </p:normalViewPr>
  <p:slideViewPr>
    <p:cSldViewPr snapToGrid="0" showGuides="1">
      <p:cViewPr varScale="1">
        <p:scale>
          <a:sx n="101" d="100"/>
          <a:sy n="101" d="100"/>
        </p:scale>
        <p:origin x="186" y="11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14C1AF3-0219-45A5-BA82-18A1129255BD}" type="datetimeFigureOut">
              <a:rPr lang="en-US" smtClean="0"/>
              <a:t>11/17/2024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D3A6FB9-5B73-4D8E-A3B7-D6D49E1B0DF3}" type="slidenum">
              <a:rPr lang="en-US" smtClean="0"/>
              <a:t>‹#›</a:t>
            </a:fld>
            <a:endParaRPr lang="en-US"/>
          </a:p>
        </p:txBody>
      </p:sp>
    </p:spTree>
    <p:extLst>
      <p:ext uri="{BB962C8B-B14F-4D97-AF65-F5344CB8AC3E}">
        <p14:creationId xmlns:p14="http://schemas.microsoft.com/office/powerpoint/2010/main" val="136030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EEG measures the electrical signal generated from the brain at the scalp.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electrical signal that is detectable through EEG is mostly generated by pyramidal cells, of which the soma (the </a:t>
            </a:r>
            <a:r>
              <a:rPr lang="en-US" dirty="0" err="1"/>
              <a:t>centre</a:t>
            </a:r>
            <a:r>
              <a:rPr lang="en-US" dirty="0"/>
              <a:t>, the nucleus) is located in layer IV, V and VI of the cortex. </a:t>
            </a:r>
          </a:p>
        </p:txBody>
      </p:sp>
      <p:sp>
        <p:nvSpPr>
          <p:cNvPr id="4" name="Slide Number Placeholder 3"/>
          <p:cNvSpPr>
            <a:spLocks noGrp="1"/>
          </p:cNvSpPr>
          <p:nvPr>
            <p:ph type="sldNum" sz="quarter" idx="5"/>
          </p:nvPr>
        </p:nvSpPr>
        <p:spPr/>
        <p:txBody>
          <a:bodyPr/>
          <a:lstStyle/>
          <a:p>
            <a:fld id="{6D3A6FB9-5B73-4D8E-A3B7-D6D49E1B0DF3}" type="slidenum">
              <a:rPr lang="en-US" smtClean="0"/>
              <a:t>2</a:t>
            </a:fld>
            <a:endParaRPr lang="en-US"/>
          </a:p>
        </p:txBody>
      </p:sp>
    </p:spTree>
    <p:extLst>
      <p:ext uri="{BB962C8B-B14F-4D97-AF65-F5344CB8AC3E}">
        <p14:creationId xmlns:p14="http://schemas.microsoft.com/office/powerpoint/2010/main" val="27515834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3A6FB9-5B73-4D8E-A3B7-D6D49E1B0DF3}" type="slidenum">
              <a:rPr lang="en-US" smtClean="0"/>
              <a:t>36</a:t>
            </a:fld>
            <a:endParaRPr lang="en-US"/>
          </a:p>
        </p:txBody>
      </p:sp>
    </p:spTree>
    <p:extLst>
      <p:ext uri="{BB962C8B-B14F-4D97-AF65-F5344CB8AC3E}">
        <p14:creationId xmlns:p14="http://schemas.microsoft.com/office/powerpoint/2010/main" val="7938881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3A6FB9-5B73-4D8E-A3B7-D6D49E1B0DF3}" type="slidenum">
              <a:rPr lang="en-US" smtClean="0"/>
              <a:t>3</a:t>
            </a:fld>
            <a:endParaRPr lang="en-US"/>
          </a:p>
        </p:txBody>
      </p:sp>
    </p:spTree>
    <p:extLst>
      <p:ext uri="{BB962C8B-B14F-4D97-AF65-F5344CB8AC3E}">
        <p14:creationId xmlns:p14="http://schemas.microsoft.com/office/powerpoint/2010/main" val="36552275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Gel electrodes </a:t>
            </a:r>
            <a:r>
              <a:rPr lang="en-US" dirty="0">
                <a:sym typeface="Wingdings" panose="05000000000000000000" pitchFamily="2" charset="2"/>
              </a:rPr>
              <a:t> require the application of a conductive substance to minimize the impedance between the electrode and the scalp. </a:t>
            </a:r>
          </a:p>
          <a:p>
            <a:r>
              <a:rPr lang="en-US" dirty="0">
                <a:sym typeface="Wingdings" panose="05000000000000000000" pitchFamily="2" charset="2"/>
              </a:rPr>
              <a:t>Dry electrodes  do not require the application of a conductive paste or gel. They try to obtain a better signal by modifying the electrode shape (e.g., comb-like, bristle-like, multi-pin and so on) and the substance (inert conductive materials) but they tend to be more instable </a:t>
            </a:r>
            <a:r>
              <a:rPr lang="en-US" dirty="0" err="1">
                <a:sym typeface="Wingdings" panose="05000000000000000000" pitchFamily="2" charset="2"/>
              </a:rPr>
              <a:t>bc</a:t>
            </a:r>
            <a:r>
              <a:rPr lang="en-US" dirty="0">
                <a:sym typeface="Wingdings" panose="05000000000000000000" pitchFamily="2" charset="2"/>
              </a:rPr>
              <a:t> of </a:t>
            </a:r>
            <a:r>
              <a:rPr lang="en-US" dirty="0" err="1">
                <a:sym typeface="Wingdings" panose="05000000000000000000" pitchFamily="2" charset="2"/>
              </a:rPr>
              <a:t>impendance</a:t>
            </a:r>
            <a:r>
              <a:rPr lang="en-US" dirty="0">
                <a:sym typeface="Wingdings" panose="05000000000000000000" pitchFamily="2" charset="2"/>
              </a:rPr>
              <a:t> issues. </a:t>
            </a:r>
            <a:endParaRPr lang="en-US" dirty="0"/>
          </a:p>
          <a:p>
            <a:endParaRPr lang="en-US" dirty="0"/>
          </a:p>
          <a:p>
            <a:r>
              <a:rPr lang="en-US" dirty="0"/>
              <a:t>Passive electrode </a:t>
            </a:r>
            <a:r>
              <a:rPr lang="en-US" dirty="0">
                <a:sym typeface="Wingdings" panose="05000000000000000000" pitchFamily="2" charset="2"/>
              </a:rPr>
              <a:t> usually they have only one wire. They are applied to the scalp using gel or paste (conductive) after light abrasion to reduce electrode-scalp impedance. </a:t>
            </a:r>
          </a:p>
          <a:p>
            <a:endParaRPr lang="en-US" dirty="0">
              <a:sym typeface="Wingdings" panose="05000000000000000000" pitchFamily="2" charset="2"/>
            </a:endParaRPr>
          </a:p>
          <a:p>
            <a:r>
              <a:rPr lang="en-US" dirty="0">
                <a:sym typeface="Wingdings" panose="05000000000000000000" pitchFamily="2" charset="2"/>
              </a:rPr>
              <a:t>Active electrode  easier to install (much less time). Signal already amplified at electrode source, therefore minimizing ambient noise or artifacts due to cable movement. </a:t>
            </a:r>
          </a:p>
          <a:p>
            <a:endParaRPr lang="en-US" dirty="0">
              <a:sym typeface="Wingdings" panose="05000000000000000000" pitchFamily="2" charset="2"/>
            </a:endParaRPr>
          </a:p>
          <a:p>
            <a:endParaRPr lang="en-US" dirty="0"/>
          </a:p>
        </p:txBody>
      </p:sp>
      <p:sp>
        <p:nvSpPr>
          <p:cNvPr id="4" name="Slide Number Placeholder 3"/>
          <p:cNvSpPr>
            <a:spLocks noGrp="1"/>
          </p:cNvSpPr>
          <p:nvPr>
            <p:ph type="sldNum" sz="quarter" idx="5"/>
          </p:nvPr>
        </p:nvSpPr>
        <p:spPr/>
        <p:txBody>
          <a:bodyPr/>
          <a:lstStyle/>
          <a:p>
            <a:fld id="{6D3A6FB9-5B73-4D8E-A3B7-D6D49E1B0DF3}" type="slidenum">
              <a:rPr lang="en-US" smtClean="0"/>
              <a:t>4</a:t>
            </a:fld>
            <a:endParaRPr lang="en-US"/>
          </a:p>
        </p:txBody>
      </p:sp>
    </p:spTree>
    <p:extLst>
      <p:ext uri="{BB962C8B-B14F-4D97-AF65-F5344CB8AC3E}">
        <p14:creationId xmlns:p14="http://schemas.microsoft.com/office/powerpoint/2010/main" val="37149174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Load the dataset and explore the structure</a:t>
            </a:r>
          </a:p>
        </p:txBody>
      </p:sp>
      <p:sp>
        <p:nvSpPr>
          <p:cNvPr id="4" name="Slide Number Placeholder 3"/>
          <p:cNvSpPr>
            <a:spLocks noGrp="1"/>
          </p:cNvSpPr>
          <p:nvPr>
            <p:ph type="sldNum" sz="quarter" idx="5"/>
          </p:nvPr>
        </p:nvSpPr>
        <p:spPr/>
        <p:txBody>
          <a:bodyPr/>
          <a:lstStyle/>
          <a:p>
            <a:fld id="{6D3A6FB9-5B73-4D8E-A3B7-D6D49E1B0DF3}" type="slidenum">
              <a:rPr lang="en-US" smtClean="0"/>
              <a:t>8</a:t>
            </a:fld>
            <a:endParaRPr lang="en-US"/>
          </a:p>
        </p:txBody>
      </p:sp>
    </p:spTree>
    <p:extLst>
      <p:ext uri="{BB962C8B-B14F-4D97-AF65-F5344CB8AC3E}">
        <p14:creationId xmlns:p14="http://schemas.microsoft.com/office/powerpoint/2010/main" val="11272082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Look at the data!</a:t>
            </a:r>
          </a:p>
        </p:txBody>
      </p:sp>
      <p:sp>
        <p:nvSpPr>
          <p:cNvPr id="4" name="Slide Number Placeholder 3"/>
          <p:cNvSpPr>
            <a:spLocks noGrp="1"/>
          </p:cNvSpPr>
          <p:nvPr>
            <p:ph type="sldNum" sz="quarter" idx="5"/>
          </p:nvPr>
        </p:nvSpPr>
        <p:spPr/>
        <p:txBody>
          <a:bodyPr/>
          <a:lstStyle/>
          <a:p>
            <a:fld id="{6D3A6FB9-5B73-4D8E-A3B7-D6D49E1B0DF3}" type="slidenum">
              <a:rPr lang="en-US" smtClean="0"/>
              <a:t>9</a:t>
            </a:fld>
            <a:endParaRPr lang="en-US"/>
          </a:p>
        </p:txBody>
      </p:sp>
    </p:spTree>
    <p:extLst>
      <p:ext uri="{BB962C8B-B14F-4D97-AF65-F5344CB8AC3E}">
        <p14:creationId xmlns:p14="http://schemas.microsoft.com/office/powerpoint/2010/main" val="2355520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3A6FB9-5B73-4D8E-A3B7-D6D49E1B0DF3}" type="slidenum">
              <a:rPr lang="en-US" smtClean="0"/>
              <a:t>18</a:t>
            </a:fld>
            <a:endParaRPr lang="en-US"/>
          </a:p>
        </p:txBody>
      </p:sp>
    </p:spTree>
    <p:extLst>
      <p:ext uri="{BB962C8B-B14F-4D97-AF65-F5344CB8AC3E}">
        <p14:creationId xmlns:p14="http://schemas.microsoft.com/office/powerpoint/2010/main" val="13371986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3A6FB9-5B73-4D8E-A3B7-D6D49E1B0DF3}" type="slidenum">
              <a:rPr lang="en-US" smtClean="0"/>
              <a:t>23</a:t>
            </a:fld>
            <a:endParaRPr lang="en-US"/>
          </a:p>
        </p:txBody>
      </p:sp>
    </p:spTree>
    <p:extLst>
      <p:ext uri="{BB962C8B-B14F-4D97-AF65-F5344CB8AC3E}">
        <p14:creationId xmlns:p14="http://schemas.microsoft.com/office/powerpoint/2010/main" val="34530023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3A6FB9-5B73-4D8E-A3B7-D6D49E1B0DF3}" type="slidenum">
              <a:rPr lang="en-US" smtClean="0"/>
              <a:t>27</a:t>
            </a:fld>
            <a:endParaRPr lang="en-US"/>
          </a:p>
        </p:txBody>
      </p:sp>
    </p:spTree>
    <p:extLst>
      <p:ext uri="{BB962C8B-B14F-4D97-AF65-F5344CB8AC3E}">
        <p14:creationId xmlns:p14="http://schemas.microsoft.com/office/powerpoint/2010/main" val="32789793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Even though we re-reference and high-pass filtered our signal, one could assume that “when nothing was happening, then our signal must be zero”. This is definitely not the case in the data so far. </a:t>
            </a:r>
          </a:p>
          <a:p>
            <a:r>
              <a:rPr lang="en-US" dirty="0"/>
              <a:t>There will always be some temporal drifts or channel specific voltages that we can’t “take out” by simply high-pass filtering and re-referencing. </a:t>
            </a:r>
          </a:p>
          <a:p>
            <a:r>
              <a:rPr lang="en-US" dirty="0"/>
              <a:t>Solution? BASELINE CORRECTION. </a:t>
            </a:r>
          </a:p>
          <a:p>
            <a:r>
              <a:rPr lang="en-US" dirty="0"/>
              <a:t>Assumption </a:t>
            </a:r>
            <a:r>
              <a:rPr lang="en-US" dirty="0">
                <a:sym typeface="Wingdings" panose="05000000000000000000" pitchFamily="2" charset="2"/>
              </a:rPr>
              <a:t> baseline is a period (usually before the onset of the stimulation) where the electrophysiological activity is free of any other stimulation (“flat”)</a:t>
            </a:r>
            <a:endParaRPr lang="en-US" dirty="0"/>
          </a:p>
          <a:p>
            <a:endParaRPr lang="en-US" dirty="0"/>
          </a:p>
        </p:txBody>
      </p:sp>
      <p:sp>
        <p:nvSpPr>
          <p:cNvPr id="4" name="Slide Number Placeholder 3"/>
          <p:cNvSpPr>
            <a:spLocks noGrp="1"/>
          </p:cNvSpPr>
          <p:nvPr>
            <p:ph type="sldNum" sz="quarter" idx="5"/>
          </p:nvPr>
        </p:nvSpPr>
        <p:spPr/>
        <p:txBody>
          <a:bodyPr/>
          <a:lstStyle/>
          <a:p>
            <a:fld id="{6D3A6FB9-5B73-4D8E-A3B7-D6D49E1B0DF3}" type="slidenum">
              <a:rPr lang="en-US" smtClean="0"/>
              <a:t>32</a:t>
            </a:fld>
            <a:endParaRPr lang="en-US"/>
          </a:p>
        </p:txBody>
      </p:sp>
    </p:spTree>
    <p:extLst>
      <p:ext uri="{BB962C8B-B14F-4D97-AF65-F5344CB8AC3E}">
        <p14:creationId xmlns:p14="http://schemas.microsoft.com/office/powerpoint/2010/main" val="30247316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131D78-9EFF-CCED-B0F5-673116FBF9D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743CAB2-AF38-8859-F48C-CBC76A2C811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66A3C76-6206-1943-AEF9-36F0D54BD895}"/>
              </a:ext>
            </a:extLst>
          </p:cNvPr>
          <p:cNvSpPr>
            <a:spLocks noGrp="1"/>
          </p:cNvSpPr>
          <p:nvPr>
            <p:ph type="dt" sz="half" idx="10"/>
          </p:nvPr>
        </p:nvSpPr>
        <p:spPr/>
        <p:txBody>
          <a:bodyPr/>
          <a:lstStyle/>
          <a:p>
            <a:fld id="{2DAAABB2-2D92-4EC3-ACA8-FB3EC82ECF03}" type="datetimeFigureOut">
              <a:rPr lang="en-US" smtClean="0"/>
              <a:t>11/17/2024</a:t>
            </a:fld>
            <a:endParaRPr lang="en-US"/>
          </a:p>
        </p:txBody>
      </p:sp>
      <p:sp>
        <p:nvSpPr>
          <p:cNvPr id="5" name="Footer Placeholder 4">
            <a:extLst>
              <a:ext uri="{FF2B5EF4-FFF2-40B4-BE49-F238E27FC236}">
                <a16:creationId xmlns:a16="http://schemas.microsoft.com/office/drawing/2014/main" id="{57C0F30D-195F-43C7-C686-B344E844FE9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D3EDC87-06C3-8E98-547B-E9B051FA4737}"/>
              </a:ext>
            </a:extLst>
          </p:cNvPr>
          <p:cNvSpPr>
            <a:spLocks noGrp="1"/>
          </p:cNvSpPr>
          <p:nvPr>
            <p:ph type="sldNum" sz="quarter" idx="12"/>
          </p:nvPr>
        </p:nvSpPr>
        <p:spPr/>
        <p:txBody>
          <a:bodyPr/>
          <a:lstStyle/>
          <a:p>
            <a:fld id="{10FC070E-A1EF-4B03-B86F-916602987A1C}" type="slidenum">
              <a:rPr lang="en-US" smtClean="0"/>
              <a:t>‹#›</a:t>
            </a:fld>
            <a:endParaRPr lang="en-US"/>
          </a:p>
        </p:txBody>
      </p:sp>
    </p:spTree>
    <p:extLst>
      <p:ext uri="{BB962C8B-B14F-4D97-AF65-F5344CB8AC3E}">
        <p14:creationId xmlns:p14="http://schemas.microsoft.com/office/powerpoint/2010/main" val="17288184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61AF2C-560D-DF38-86E8-0D38C9DE8D9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E466CFD-CB25-9D78-12D5-B9BE6B0B79F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A7C1E39-8BE2-99C8-E46B-53ACF19ADD8C}"/>
              </a:ext>
            </a:extLst>
          </p:cNvPr>
          <p:cNvSpPr>
            <a:spLocks noGrp="1"/>
          </p:cNvSpPr>
          <p:nvPr>
            <p:ph type="dt" sz="half" idx="10"/>
          </p:nvPr>
        </p:nvSpPr>
        <p:spPr/>
        <p:txBody>
          <a:bodyPr/>
          <a:lstStyle/>
          <a:p>
            <a:fld id="{2DAAABB2-2D92-4EC3-ACA8-FB3EC82ECF03}" type="datetimeFigureOut">
              <a:rPr lang="en-US" smtClean="0"/>
              <a:t>11/17/2024</a:t>
            </a:fld>
            <a:endParaRPr lang="en-US"/>
          </a:p>
        </p:txBody>
      </p:sp>
      <p:sp>
        <p:nvSpPr>
          <p:cNvPr id="5" name="Footer Placeholder 4">
            <a:extLst>
              <a:ext uri="{FF2B5EF4-FFF2-40B4-BE49-F238E27FC236}">
                <a16:creationId xmlns:a16="http://schemas.microsoft.com/office/drawing/2014/main" id="{93C29840-26AC-2675-67F4-D74FAD794FF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97AB1E-5795-BFF2-8D6D-B3480E870E31}"/>
              </a:ext>
            </a:extLst>
          </p:cNvPr>
          <p:cNvSpPr>
            <a:spLocks noGrp="1"/>
          </p:cNvSpPr>
          <p:nvPr>
            <p:ph type="sldNum" sz="quarter" idx="12"/>
          </p:nvPr>
        </p:nvSpPr>
        <p:spPr/>
        <p:txBody>
          <a:bodyPr/>
          <a:lstStyle/>
          <a:p>
            <a:fld id="{10FC070E-A1EF-4B03-B86F-916602987A1C}" type="slidenum">
              <a:rPr lang="en-US" smtClean="0"/>
              <a:t>‹#›</a:t>
            </a:fld>
            <a:endParaRPr lang="en-US"/>
          </a:p>
        </p:txBody>
      </p:sp>
    </p:spTree>
    <p:extLst>
      <p:ext uri="{BB962C8B-B14F-4D97-AF65-F5344CB8AC3E}">
        <p14:creationId xmlns:p14="http://schemas.microsoft.com/office/powerpoint/2010/main" val="5577086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1EC0FF1-C2AE-F964-ADA5-9F6C6E797F5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F682545-8DF2-9AB8-9B5D-0790526B85C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D28ADF3-0BD8-2F7E-914D-C33E83679464}"/>
              </a:ext>
            </a:extLst>
          </p:cNvPr>
          <p:cNvSpPr>
            <a:spLocks noGrp="1"/>
          </p:cNvSpPr>
          <p:nvPr>
            <p:ph type="dt" sz="half" idx="10"/>
          </p:nvPr>
        </p:nvSpPr>
        <p:spPr/>
        <p:txBody>
          <a:bodyPr/>
          <a:lstStyle/>
          <a:p>
            <a:fld id="{2DAAABB2-2D92-4EC3-ACA8-FB3EC82ECF03}" type="datetimeFigureOut">
              <a:rPr lang="en-US" smtClean="0"/>
              <a:t>11/17/2024</a:t>
            </a:fld>
            <a:endParaRPr lang="en-US"/>
          </a:p>
        </p:txBody>
      </p:sp>
      <p:sp>
        <p:nvSpPr>
          <p:cNvPr id="5" name="Footer Placeholder 4">
            <a:extLst>
              <a:ext uri="{FF2B5EF4-FFF2-40B4-BE49-F238E27FC236}">
                <a16:creationId xmlns:a16="http://schemas.microsoft.com/office/drawing/2014/main" id="{8B4E1FB7-9A9A-46B4-D63E-C7A0317021A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69F8A80-E1B2-5E1F-61D8-D13065F45076}"/>
              </a:ext>
            </a:extLst>
          </p:cNvPr>
          <p:cNvSpPr>
            <a:spLocks noGrp="1"/>
          </p:cNvSpPr>
          <p:nvPr>
            <p:ph type="sldNum" sz="quarter" idx="12"/>
          </p:nvPr>
        </p:nvSpPr>
        <p:spPr/>
        <p:txBody>
          <a:bodyPr/>
          <a:lstStyle/>
          <a:p>
            <a:fld id="{10FC070E-A1EF-4B03-B86F-916602987A1C}" type="slidenum">
              <a:rPr lang="en-US" smtClean="0"/>
              <a:t>‹#›</a:t>
            </a:fld>
            <a:endParaRPr lang="en-US"/>
          </a:p>
        </p:txBody>
      </p:sp>
    </p:spTree>
    <p:extLst>
      <p:ext uri="{BB962C8B-B14F-4D97-AF65-F5344CB8AC3E}">
        <p14:creationId xmlns:p14="http://schemas.microsoft.com/office/powerpoint/2010/main" val="25826155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B48D39-8635-78BF-15BC-37909D682DC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CDA5A81-F0A3-E194-43F7-69B3957A255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D6C17BF-28DD-1C49-1ABF-DAB59DD321F5}"/>
              </a:ext>
            </a:extLst>
          </p:cNvPr>
          <p:cNvSpPr>
            <a:spLocks noGrp="1"/>
          </p:cNvSpPr>
          <p:nvPr>
            <p:ph type="dt" sz="half" idx="10"/>
          </p:nvPr>
        </p:nvSpPr>
        <p:spPr/>
        <p:txBody>
          <a:bodyPr/>
          <a:lstStyle/>
          <a:p>
            <a:fld id="{2DAAABB2-2D92-4EC3-ACA8-FB3EC82ECF03}" type="datetimeFigureOut">
              <a:rPr lang="en-US" smtClean="0"/>
              <a:t>11/17/2024</a:t>
            </a:fld>
            <a:endParaRPr lang="en-US"/>
          </a:p>
        </p:txBody>
      </p:sp>
      <p:sp>
        <p:nvSpPr>
          <p:cNvPr id="5" name="Footer Placeholder 4">
            <a:extLst>
              <a:ext uri="{FF2B5EF4-FFF2-40B4-BE49-F238E27FC236}">
                <a16:creationId xmlns:a16="http://schemas.microsoft.com/office/drawing/2014/main" id="{9E7C1DCF-2D91-D41E-C89B-3A7A6DF80F3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5825F72-32F4-349C-9658-A1049ACDF079}"/>
              </a:ext>
            </a:extLst>
          </p:cNvPr>
          <p:cNvSpPr>
            <a:spLocks noGrp="1"/>
          </p:cNvSpPr>
          <p:nvPr>
            <p:ph type="sldNum" sz="quarter" idx="12"/>
          </p:nvPr>
        </p:nvSpPr>
        <p:spPr/>
        <p:txBody>
          <a:bodyPr/>
          <a:lstStyle/>
          <a:p>
            <a:fld id="{10FC070E-A1EF-4B03-B86F-916602987A1C}" type="slidenum">
              <a:rPr lang="en-US" smtClean="0"/>
              <a:t>‹#›</a:t>
            </a:fld>
            <a:endParaRPr lang="en-US"/>
          </a:p>
        </p:txBody>
      </p:sp>
    </p:spTree>
    <p:extLst>
      <p:ext uri="{BB962C8B-B14F-4D97-AF65-F5344CB8AC3E}">
        <p14:creationId xmlns:p14="http://schemas.microsoft.com/office/powerpoint/2010/main" val="39108764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F64A4D-6570-0819-253D-91840001340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1B9F8C9-BE21-1D11-75E6-238F90D4529E}"/>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8A5F5A4-3FB5-8213-87A2-3C26B7E2F1B3}"/>
              </a:ext>
            </a:extLst>
          </p:cNvPr>
          <p:cNvSpPr>
            <a:spLocks noGrp="1"/>
          </p:cNvSpPr>
          <p:nvPr>
            <p:ph type="dt" sz="half" idx="10"/>
          </p:nvPr>
        </p:nvSpPr>
        <p:spPr/>
        <p:txBody>
          <a:bodyPr/>
          <a:lstStyle/>
          <a:p>
            <a:fld id="{2DAAABB2-2D92-4EC3-ACA8-FB3EC82ECF03}" type="datetimeFigureOut">
              <a:rPr lang="en-US" smtClean="0"/>
              <a:t>11/17/2024</a:t>
            </a:fld>
            <a:endParaRPr lang="en-US"/>
          </a:p>
        </p:txBody>
      </p:sp>
      <p:sp>
        <p:nvSpPr>
          <p:cNvPr id="5" name="Footer Placeholder 4">
            <a:extLst>
              <a:ext uri="{FF2B5EF4-FFF2-40B4-BE49-F238E27FC236}">
                <a16:creationId xmlns:a16="http://schemas.microsoft.com/office/drawing/2014/main" id="{5A580665-E8DE-0755-EB96-99FC89E9E4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41E5579-CD2A-07ED-461D-072DE9C66722}"/>
              </a:ext>
            </a:extLst>
          </p:cNvPr>
          <p:cNvSpPr>
            <a:spLocks noGrp="1"/>
          </p:cNvSpPr>
          <p:nvPr>
            <p:ph type="sldNum" sz="quarter" idx="12"/>
          </p:nvPr>
        </p:nvSpPr>
        <p:spPr/>
        <p:txBody>
          <a:bodyPr/>
          <a:lstStyle/>
          <a:p>
            <a:fld id="{10FC070E-A1EF-4B03-B86F-916602987A1C}" type="slidenum">
              <a:rPr lang="en-US" smtClean="0"/>
              <a:t>‹#›</a:t>
            </a:fld>
            <a:endParaRPr lang="en-US"/>
          </a:p>
        </p:txBody>
      </p:sp>
    </p:spTree>
    <p:extLst>
      <p:ext uri="{BB962C8B-B14F-4D97-AF65-F5344CB8AC3E}">
        <p14:creationId xmlns:p14="http://schemas.microsoft.com/office/powerpoint/2010/main" val="5669884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5CF76-A84C-90F0-5F17-2437134D418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07E7F01-DD8A-79D3-085B-726C092530B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908B6BF-240C-6EB0-AC8B-EE936C9B46F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A971FAC-AF1D-FC90-01B7-CEC04C3B969E}"/>
              </a:ext>
            </a:extLst>
          </p:cNvPr>
          <p:cNvSpPr>
            <a:spLocks noGrp="1"/>
          </p:cNvSpPr>
          <p:nvPr>
            <p:ph type="dt" sz="half" idx="10"/>
          </p:nvPr>
        </p:nvSpPr>
        <p:spPr/>
        <p:txBody>
          <a:bodyPr/>
          <a:lstStyle/>
          <a:p>
            <a:fld id="{2DAAABB2-2D92-4EC3-ACA8-FB3EC82ECF03}" type="datetimeFigureOut">
              <a:rPr lang="en-US" smtClean="0"/>
              <a:t>11/17/2024</a:t>
            </a:fld>
            <a:endParaRPr lang="en-US"/>
          </a:p>
        </p:txBody>
      </p:sp>
      <p:sp>
        <p:nvSpPr>
          <p:cNvPr id="6" name="Footer Placeholder 5">
            <a:extLst>
              <a:ext uri="{FF2B5EF4-FFF2-40B4-BE49-F238E27FC236}">
                <a16:creationId xmlns:a16="http://schemas.microsoft.com/office/drawing/2014/main" id="{7AFD891B-C306-452A-428A-C0362749D0E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9FD5862-51BB-3D80-D753-FCB3268AD006}"/>
              </a:ext>
            </a:extLst>
          </p:cNvPr>
          <p:cNvSpPr>
            <a:spLocks noGrp="1"/>
          </p:cNvSpPr>
          <p:nvPr>
            <p:ph type="sldNum" sz="quarter" idx="12"/>
          </p:nvPr>
        </p:nvSpPr>
        <p:spPr/>
        <p:txBody>
          <a:bodyPr/>
          <a:lstStyle/>
          <a:p>
            <a:fld id="{10FC070E-A1EF-4B03-B86F-916602987A1C}" type="slidenum">
              <a:rPr lang="en-US" smtClean="0"/>
              <a:t>‹#›</a:t>
            </a:fld>
            <a:endParaRPr lang="en-US"/>
          </a:p>
        </p:txBody>
      </p:sp>
    </p:spTree>
    <p:extLst>
      <p:ext uri="{BB962C8B-B14F-4D97-AF65-F5344CB8AC3E}">
        <p14:creationId xmlns:p14="http://schemas.microsoft.com/office/powerpoint/2010/main" val="25276972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F88242-485C-E13D-5F6B-56EFF709E88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EFFF892-8650-43A2-700F-745EAD79EA8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2843379-0B40-BE62-DCFB-386A265CF1E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EBD4E30-06B2-07E4-F7A1-F616125577E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629B636-AB98-E3EE-50B4-4B33AF60751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53B3FBB-3811-176A-3C5F-C4AA7A1CE69E}"/>
              </a:ext>
            </a:extLst>
          </p:cNvPr>
          <p:cNvSpPr>
            <a:spLocks noGrp="1"/>
          </p:cNvSpPr>
          <p:nvPr>
            <p:ph type="dt" sz="half" idx="10"/>
          </p:nvPr>
        </p:nvSpPr>
        <p:spPr/>
        <p:txBody>
          <a:bodyPr/>
          <a:lstStyle/>
          <a:p>
            <a:fld id="{2DAAABB2-2D92-4EC3-ACA8-FB3EC82ECF03}" type="datetimeFigureOut">
              <a:rPr lang="en-US" smtClean="0"/>
              <a:t>11/17/2024</a:t>
            </a:fld>
            <a:endParaRPr lang="en-US"/>
          </a:p>
        </p:txBody>
      </p:sp>
      <p:sp>
        <p:nvSpPr>
          <p:cNvPr id="8" name="Footer Placeholder 7">
            <a:extLst>
              <a:ext uri="{FF2B5EF4-FFF2-40B4-BE49-F238E27FC236}">
                <a16:creationId xmlns:a16="http://schemas.microsoft.com/office/drawing/2014/main" id="{DAFC9170-6813-6065-02CF-C94A73CAA8F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905966E-420F-E1C8-3678-EED3CA50B9E2}"/>
              </a:ext>
            </a:extLst>
          </p:cNvPr>
          <p:cNvSpPr>
            <a:spLocks noGrp="1"/>
          </p:cNvSpPr>
          <p:nvPr>
            <p:ph type="sldNum" sz="quarter" idx="12"/>
          </p:nvPr>
        </p:nvSpPr>
        <p:spPr/>
        <p:txBody>
          <a:bodyPr/>
          <a:lstStyle/>
          <a:p>
            <a:fld id="{10FC070E-A1EF-4B03-B86F-916602987A1C}" type="slidenum">
              <a:rPr lang="en-US" smtClean="0"/>
              <a:t>‹#›</a:t>
            </a:fld>
            <a:endParaRPr lang="en-US"/>
          </a:p>
        </p:txBody>
      </p:sp>
    </p:spTree>
    <p:extLst>
      <p:ext uri="{BB962C8B-B14F-4D97-AF65-F5344CB8AC3E}">
        <p14:creationId xmlns:p14="http://schemas.microsoft.com/office/powerpoint/2010/main" val="17852079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D43012-AFC0-51A9-175B-CB7EED81868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DC2912F-4119-4ECA-1D15-8D28B478BB2D}"/>
              </a:ext>
            </a:extLst>
          </p:cNvPr>
          <p:cNvSpPr>
            <a:spLocks noGrp="1"/>
          </p:cNvSpPr>
          <p:nvPr>
            <p:ph type="dt" sz="half" idx="10"/>
          </p:nvPr>
        </p:nvSpPr>
        <p:spPr/>
        <p:txBody>
          <a:bodyPr/>
          <a:lstStyle/>
          <a:p>
            <a:fld id="{2DAAABB2-2D92-4EC3-ACA8-FB3EC82ECF03}" type="datetimeFigureOut">
              <a:rPr lang="en-US" smtClean="0"/>
              <a:t>11/17/2024</a:t>
            </a:fld>
            <a:endParaRPr lang="en-US"/>
          </a:p>
        </p:txBody>
      </p:sp>
      <p:sp>
        <p:nvSpPr>
          <p:cNvPr id="4" name="Footer Placeholder 3">
            <a:extLst>
              <a:ext uri="{FF2B5EF4-FFF2-40B4-BE49-F238E27FC236}">
                <a16:creationId xmlns:a16="http://schemas.microsoft.com/office/drawing/2014/main" id="{003ACD1D-A65C-0829-EFA4-A970C30965E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591EDCB-26CF-30DB-2502-E71924A30EF9}"/>
              </a:ext>
            </a:extLst>
          </p:cNvPr>
          <p:cNvSpPr>
            <a:spLocks noGrp="1"/>
          </p:cNvSpPr>
          <p:nvPr>
            <p:ph type="sldNum" sz="quarter" idx="12"/>
          </p:nvPr>
        </p:nvSpPr>
        <p:spPr/>
        <p:txBody>
          <a:bodyPr/>
          <a:lstStyle/>
          <a:p>
            <a:fld id="{10FC070E-A1EF-4B03-B86F-916602987A1C}" type="slidenum">
              <a:rPr lang="en-US" smtClean="0"/>
              <a:t>‹#›</a:t>
            </a:fld>
            <a:endParaRPr lang="en-US"/>
          </a:p>
        </p:txBody>
      </p:sp>
    </p:spTree>
    <p:extLst>
      <p:ext uri="{BB962C8B-B14F-4D97-AF65-F5344CB8AC3E}">
        <p14:creationId xmlns:p14="http://schemas.microsoft.com/office/powerpoint/2010/main" val="19621930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9160ED6-6BBF-D68C-3F39-2AD6225DC2E2}"/>
              </a:ext>
            </a:extLst>
          </p:cNvPr>
          <p:cNvSpPr>
            <a:spLocks noGrp="1"/>
          </p:cNvSpPr>
          <p:nvPr>
            <p:ph type="dt" sz="half" idx="10"/>
          </p:nvPr>
        </p:nvSpPr>
        <p:spPr/>
        <p:txBody>
          <a:bodyPr/>
          <a:lstStyle/>
          <a:p>
            <a:fld id="{2DAAABB2-2D92-4EC3-ACA8-FB3EC82ECF03}" type="datetimeFigureOut">
              <a:rPr lang="en-US" smtClean="0"/>
              <a:t>11/17/2024</a:t>
            </a:fld>
            <a:endParaRPr lang="en-US"/>
          </a:p>
        </p:txBody>
      </p:sp>
      <p:sp>
        <p:nvSpPr>
          <p:cNvPr id="3" name="Footer Placeholder 2">
            <a:extLst>
              <a:ext uri="{FF2B5EF4-FFF2-40B4-BE49-F238E27FC236}">
                <a16:creationId xmlns:a16="http://schemas.microsoft.com/office/drawing/2014/main" id="{D6B95E12-9482-D805-DE77-AEAD4ACAA50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5EB6EB5-860D-67B7-B1B8-93EADC72B637}"/>
              </a:ext>
            </a:extLst>
          </p:cNvPr>
          <p:cNvSpPr>
            <a:spLocks noGrp="1"/>
          </p:cNvSpPr>
          <p:nvPr>
            <p:ph type="sldNum" sz="quarter" idx="12"/>
          </p:nvPr>
        </p:nvSpPr>
        <p:spPr/>
        <p:txBody>
          <a:bodyPr/>
          <a:lstStyle/>
          <a:p>
            <a:fld id="{10FC070E-A1EF-4B03-B86F-916602987A1C}" type="slidenum">
              <a:rPr lang="en-US" smtClean="0"/>
              <a:t>‹#›</a:t>
            </a:fld>
            <a:endParaRPr lang="en-US"/>
          </a:p>
        </p:txBody>
      </p:sp>
    </p:spTree>
    <p:extLst>
      <p:ext uri="{BB962C8B-B14F-4D97-AF65-F5344CB8AC3E}">
        <p14:creationId xmlns:p14="http://schemas.microsoft.com/office/powerpoint/2010/main" val="32185542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CC71F0-553D-7CCA-C17A-37196DB6FB1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83D096F-9264-25A6-0EDB-20520E681E8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9D70278-3CE3-DB8C-090D-C078FF20E8A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09C0C0B-A041-4424-34C2-ACB316FFF827}"/>
              </a:ext>
            </a:extLst>
          </p:cNvPr>
          <p:cNvSpPr>
            <a:spLocks noGrp="1"/>
          </p:cNvSpPr>
          <p:nvPr>
            <p:ph type="dt" sz="half" idx="10"/>
          </p:nvPr>
        </p:nvSpPr>
        <p:spPr/>
        <p:txBody>
          <a:bodyPr/>
          <a:lstStyle/>
          <a:p>
            <a:fld id="{2DAAABB2-2D92-4EC3-ACA8-FB3EC82ECF03}" type="datetimeFigureOut">
              <a:rPr lang="en-US" smtClean="0"/>
              <a:t>11/17/2024</a:t>
            </a:fld>
            <a:endParaRPr lang="en-US"/>
          </a:p>
        </p:txBody>
      </p:sp>
      <p:sp>
        <p:nvSpPr>
          <p:cNvPr id="6" name="Footer Placeholder 5">
            <a:extLst>
              <a:ext uri="{FF2B5EF4-FFF2-40B4-BE49-F238E27FC236}">
                <a16:creationId xmlns:a16="http://schemas.microsoft.com/office/drawing/2014/main" id="{761870C1-8A2F-76D3-52A7-5FDB88A2648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71E24DF-3341-4902-E5EC-E65CCCAA55D5}"/>
              </a:ext>
            </a:extLst>
          </p:cNvPr>
          <p:cNvSpPr>
            <a:spLocks noGrp="1"/>
          </p:cNvSpPr>
          <p:nvPr>
            <p:ph type="sldNum" sz="quarter" idx="12"/>
          </p:nvPr>
        </p:nvSpPr>
        <p:spPr/>
        <p:txBody>
          <a:bodyPr/>
          <a:lstStyle/>
          <a:p>
            <a:fld id="{10FC070E-A1EF-4B03-B86F-916602987A1C}" type="slidenum">
              <a:rPr lang="en-US" smtClean="0"/>
              <a:t>‹#›</a:t>
            </a:fld>
            <a:endParaRPr lang="en-US"/>
          </a:p>
        </p:txBody>
      </p:sp>
    </p:spTree>
    <p:extLst>
      <p:ext uri="{BB962C8B-B14F-4D97-AF65-F5344CB8AC3E}">
        <p14:creationId xmlns:p14="http://schemas.microsoft.com/office/powerpoint/2010/main" val="35796484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BB043-7366-A84C-29F1-043991A85B0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0738244-DEF4-EE4D-BC99-8595B77B142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0C67A06-CC9C-2134-660F-2C89FA4F455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29BE503-C799-5983-6122-DC361BD46B62}"/>
              </a:ext>
            </a:extLst>
          </p:cNvPr>
          <p:cNvSpPr>
            <a:spLocks noGrp="1"/>
          </p:cNvSpPr>
          <p:nvPr>
            <p:ph type="dt" sz="half" idx="10"/>
          </p:nvPr>
        </p:nvSpPr>
        <p:spPr/>
        <p:txBody>
          <a:bodyPr/>
          <a:lstStyle/>
          <a:p>
            <a:fld id="{2DAAABB2-2D92-4EC3-ACA8-FB3EC82ECF03}" type="datetimeFigureOut">
              <a:rPr lang="en-US" smtClean="0"/>
              <a:t>11/17/2024</a:t>
            </a:fld>
            <a:endParaRPr lang="en-US"/>
          </a:p>
        </p:txBody>
      </p:sp>
      <p:sp>
        <p:nvSpPr>
          <p:cNvPr id="6" name="Footer Placeholder 5">
            <a:extLst>
              <a:ext uri="{FF2B5EF4-FFF2-40B4-BE49-F238E27FC236}">
                <a16:creationId xmlns:a16="http://schemas.microsoft.com/office/drawing/2014/main" id="{968AC50C-E4A8-7079-49FE-169E7E78860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4664178-802D-18FD-0009-371C5F0D6BF9}"/>
              </a:ext>
            </a:extLst>
          </p:cNvPr>
          <p:cNvSpPr>
            <a:spLocks noGrp="1"/>
          </p:cNvSpPr>
          <p:nvPr>
            <p:ph type="sldNum" sz="quarter" idx="12"/>
          </p:nvPr>
        </p:nvSpPr>
        <p:spPr/>
        <p:txBody>
          <a:bodyPr/>
          <a:lstStyle/>
          <a:p>
            <a:fld id="{10FC070E-A1EF-4B03-B86F-916602987A1C}" type="slidenum">
              <a:rPr lang="en-US" smtClean="0"/>
              <a:t>‹#›</a:t>
            </a:fld>
            <a:endParaRPr lang="en-US"/>
          </a:p>
        </p:txBody>
      </p:sp>
    </p:spTree>
    <p:extLst>
      <p:ext uri="{BB962C8B-B14F-4D97-AF65-F5344CB8AC3E}">
        <p14:creationId xmlns:p14="http://schemas.microsoft.com/office/powerpoint/2010/main" val="9980456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0032DC4-33E9-34FA-0E0B-6FECB5E299F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8043FE0-4AB2-7FB1-FAB8-CD8169B7E6D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1A0D7B9-209E-D4D3-A876-29A458AB0B1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2DAAABB2-2D92-4EC3-ACA8-FB3EC82ECF03}" type="datetimeFigureOut">
              <a:rPr lang="en-US" smtClean="0"/>
              <a:t>11/17/2024</a:t>
            </a:fld>
            <a:endParaRPr lang="en-US"/>
          </a:p>
        </p:txBody>
      </p:sp>
      <p:sp>
        <p:nvSpPr>
          <p:cNvPr id="5" name="Footer Placeholder 4">
            <a:extLst>
              <a:ext uri="{FF2B5EF4-FFF2-40B4-BE49-F238E27FC236}">
                <a16:creationId xmlns:a16="http://schemas.microsoft.com/office/drawing/2014/main" id="{811F1F09-C134-0BA7-9737-18D70E6726D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C849262C-49B1-330B-47A4-63440C6B381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10FC070E-A1EF-4B03-B86F-916602987A1C}" type="slidenum">
              <a:rPr lang="en-US" smtClean="0"/>
              <a:t>‹#›</a:t>
            </a:fld>
            <a:endParaRPr lang="en-US"/>
          </a:p>
        </p:txBody>
      </p:sp>
    </p:spTree>
    <p:extLst>
      <p:ext uri="{BB962C8B-B14F-4D97-AF65-F5344CB8AC3E}">
        <p14:creationId xmlns:p14="http://schemas.microsoft.com/office/powerpoint/2010/main" val="278101022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4.emf"/><Relationship Id="rId1" Type="http://schemas.openxmlformats.org/officeDocument/2006/relationships/slideLayout" Target="../slideLayouts/slideLayout2.xml"/><Relationship Id="rId4" Type="http://schemas.openxmlformats.org/officeDocument/2006/relationships/image" Target="../media/image16.em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17.e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4.em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e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6.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image" Target="../media/image34.emf"/><Relationship Id="rId1" Type="http://schemas.openxmlformats.org/officeDocument/2006/relationships/slideLayout" Target="../slideLayouts/slideLayout2.xml"/><Relationship Id="rId4" Type="http://schemas.openxmlformats.org/officeDocument/2006/relationships/image" Target="../media/image36.emf"/></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jpg"/></Relationships>
</file>

<file path=ppt/slides/_rels/slide30.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image" Target="../media/image41.jp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5.emf"/><Relationship Id="rId7" Type="http://schemas.openxmlformats.org/officeDocument/2006/relationships/image" Target="../media/image49.emf"/><Relationship Id="rId2" Type="http://schemas.openxmlformats.org/officeDocument/2006/relationships/image" Target="../media/image44.emf"/><Relationship Id="rId1" Type="http://schemas.openxmlformats.org/officeDocument/2006/relationships/slideLayout" Target="../slideLayouts/slideLayout7.xml"/><Relationship Id="rId6" Type="http://schemas.openxmlformats.org/officeDocument/2006/relationships/image" Target="../media/image48.emf"/><Relationship Id="rId5" Type="http://schemas.openxmlformats.org/officeDocument/2006/relationships/image" Target="../media/image47.emf"/><Relationship Id="rId4" Type="http://schemas.openxmlformats.org/officeDocument/2006/relationships/image" Target="../media/image46.em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90142C-3D3F-8BCD-ACF3-F0F987E8AA43}"/>
              </a:ext>
            </a:extLst>
          </p:cNvPr>
          <p:cNvSpPr>
            <a:spLocks noGrp="1"/>
          </p:cNvSpPr>
          <p:nvPr>
            <p:ph type="ctrTitle"/>
          </p:nvPr>
        </p:nvSpPr>
        <p:spPr/>
        <p:txBody>
          <a:bodyPr/>
          <a:lstStyle/>
          <a:p>
            <a:r>
              <a:rPr lang="en-US" dirty="0"/>
              <a:t>Electroencephalography (EEG)</a:t>
            </a:r>
          </a:p>
        </p:txBody>
      </p:sp>
      <p:sp>
        <p:nvSpPr>
          <p:cNvPr id="3" name="Subtitle 2">
            <a:extLst>
              <a:ext uri="{FF2B5EF4-FFF2-40B4-BE49-F238E27FC236}">
                <a16:creationId xmlns:a16="http://schemas.microsoft.com/office/drawing/2014/main" id="{A942FB60-AC20-0C1B-573B-6989582A7A47}"/>
              </a:ext>
            </a:extLst>
          </p:cNvPr>
          <p:cNvSpPr>
            <a:spLocks noGrp="1"/>
          </p:cNvSpPr>
          <p:nvPr>
            <p:ph type="subTitle" idx="1"/>
          </p:nvPr>
        </p:nvSpPr>
        <p:spPr/>
        <p:txBody>
          <a:bodyPr/>
          <a:lstStyle/>
          <a:p>
            <a:r>
              <a:rPr lang="en-US" dirty="0"/>
              <a:t>Introduction of EEG and first steps into data visualization and handling using </a:t>
            </a:r>
            <a:r>
              <a:rPr lang="en-US" dirty="0" err="1"/>
              <a:t>FieldTrip</a:t>
            </a:r>
            <a:r>
              <a:rPr lang="en-US" dirty="0"/>
              <a:t> (</a:t>
            </a:r>
            <a:r>
              <a:rPr lang="en-US" dirty="0" err="1"/>
              <a:t>Matlab</a:t>
            </a:r>
            <a:r>
              <a:rPr lang="en-US" dirty="0"/>
              <a:t>).</a:t>
            </a:r>
          </a:p>
        </p:txBody>
      </p:sp>
    </p:spTree>
    <p:extLst>
      <p:ext uri="{BB962C8B-B14F-4D97-AF65-F5344CB8AC3E}">
        <p14:creationId xmlns:p14="http://schemas.microsoft.com/office/powerpoint/2010/main" val="40736100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3CE6AF-AC92-AA81-5454-8C058C43A0AF}"/>
              </a:ext>
            </a:extLst>
          </p:cNvPr>
          <p:cNvSpPr>
            <a:spLocks noGrp="1"/>
          </p:cNvSpPr>
          <p:nvPr>
            <p:ph type="title"/>
          </p:nvPr>
        </p:nvSpPr>
        <p:spPr/>
        <p:txBody>
          <a:bodyPr/>
          <a:lstStyle/>
          <a:p>
            <a:r>
              <a:rPr lang="en-US" dirty="0"/>
              <a:t>Background (Nyquist theorem)</a:t>
            </a:r>
          </a:p>
        </p:txBody>
      </p:sp>
      <p:sp>
        <p:nvSpPr>
          <p:cNvPr id="5" name="TextBox 4">
            <a:extLst>
              <a:ext uri="{FF2B5EF4-FFF2-40B4-BE49-F238E27FC236}">
                <a16:creationId xmlns:a16="http://schemas.microsoft.com/office/drawing/2014/main" id="{5FAF234E-DA7A-001E-3A3A-E210E01EFEB1}"/>
              </a:ext>
            </a:extLst>
          </p:cNvPr>
          <p:cNvSpPr txBox="1"/>
          <p:nvPr/>
        </p:nvSpPr>
        <p:spPr>
          <a:xfrm>
            <a:off x="9236278" y="2097248"/>
            <a:ext cx="2600587" cy="2554545"/>
          </a:xfrm>
          <a:prstGeom prst="rect">
            <a:avLst/>
          </a:prstGeom>
          <a:noFill/>
        </p:spPr>
        <p:txBody>
          <a:bodyPr wrap="square" rtlCol="0">
            <a:spAutoFit/>
          </a:bodyPr>
          <a:lstStyle/>
          <a:p>
            <a:pPr algn="just"/>
            <a:r>
              <a:rPr lang="en-US" sz="1000" b="0" i="0" dirty="0">
                <a:solidFill>
                  <a:srgbClr val="008013"/>
                </a:solidFill>
                <a:effectLst/>
                <a:latin typeface="Menlo"/>
                <a:cs typeface="Times New Roman" panose="02020603050405020304" pitchFamily="18" charset="0"/>
              </a:rPr>
              <a:t>%% NYQUIST FREQUENCY</a:t>
            </a:r>
            <a:endParaRPr lang="en-US" sz="1000" b="0" i="0" dirty="0">
              <a:effectLst/>
              <a:latin typeface="Menlo"/>
              <a:cs typeface="Times New Roman" panose="02020603050405020304" pitchFamily="18" charset="0"/>
            </a:endParaRPr>
          </a:p>
          <a:p>
            <a:pPr algn="just"/>
            <a:r>
              <a:rPr lang="en-US" sz="1000" b="0" i="0" dirty="0">
                <a:solidFill>
                  <a:srgbClr val="008013"/>
                </a:solidFill>
                <a:effectLst/>
                <a:latin typeface="Menlo"/>
                <a:cs typeface="Times New Roman" panose="02020603050405020304" pitchFamily="18" charset="0"/>
              </a:rPr>
              <a:t>%you need to sample at twice the frequency of interest: frequency at half</a:t>
            </a:r>
            <a:endParaRPr lang="en-US" sz="1000" b="0" i="0" dirty="0">
              <a:effectLst/>
              <a:latin typeface="Menlo"/>
              <a:cs typeface="Times New Roman" panose="02020603050405020304" pitchFamily="18" charset="0"/>
            </a:endParaRPr>
          </a:p>
          <a:p>
            <a:pPr algn="just"/>
            <a:r>
              <a:rPr lang="en-US" sz="1000" b="0" i="0" dirty="0">
                <a:solidFill>
                  <a:srgbClr val="008013"/>
                </a:solidFill>
                <a:effectLst/>
                <a:latin typeface="Menlo"/>
                <a:cs typeface="Times New Roman" panose="02020603050405020304" pitchFamily="18" charset="0"/>
              </a:rPr>
              <a:t>%of the sampling rate can be recovered.</a:t>
            </a:r>
            <a:endParaRPr lang="en-US" sz="1000" b="0" i="0" dirty="0">
              <a:effectLst/>
              <a:latin typeface="Menlo"/>
              <a:cs typeface="Times New Roman" panose="02020603050405020304" pitchFamily="18" charset="0"/>
            </a:endParaRPr>
          </a:p>
          <a:p>
            <a:pPr algn="just"/>
            <a:r>
              <a:rPr lang="en-US" sz="1000" b="0" i="0" dirty="0">
                <a:effectLst/>
                <a:latin typeface="Menlo"/>
                <a:cs typeface="Times New Roman" panose="02020603050405020304" pitchFamily="18" charset="0"/>
              </a:rPr>
              <a:t>time = -1:0.0001:1; </a:t>
            </a:r>
          </a:p>
          <a:p>
            <a:pPr algn="just"/>
            <a:r>
              <a:rPr lang="en-US" sz="1000" b="0" i="0" dirty="0">
                <a:effectLst/>
                <a:latin typeface="Menlo"/>
                <a:cs typeface="Times New Roman" panose="02020603050405020304" pitchFamily="18" charset="0"/>
              </a:rPr>
              <a:t>A = 2;</a:t>
            </a:r>
          </a:p>
          <a:p>
            <a:pPr algn="just"/>
            <a:r>
              <a:rPr lang="en-US" sz="1000" b="0" i="0" dirty="0">
                <a:effectLst/>
                <a:latin typeface="Menlo"/>
                <a:cs typeface="Times New Roman" panose="02020603050405020304" pitchFamily="18" charset="0"/>
              </a:rPr>
              <a:t>figure; </a:t>
            </a:r>
          </a:p>
          <a:p>
            <a:pPr algn="just"/>
            <a:r>
              <a:rPr lang="en-US" sz="1000" b="0" i="0" dirty="0">
                <a:effectLst/>
                <a:latin typeface="Menlo"/>
                <a:cs typeface="Times New Roman" panose="02020603050405020304" pitchFamily="18" charset="0"/>
              </a:rPr>
              <a:t>plot(time, A*sin(2*pi*2*time)); </a:t>
            </a:r>
          </a:p>
          <a:p>
            <a:pPr algn="just"/>
            <a:r>
              <a:rPr lang="en-US" sz="1000" b="0" i="0" dirty="0">
                <a:effectLst/>
                <a:latin typeface="Menlo"/>
                <a:cs typeface="Times New Roman" panose="02020603050405020304" pitchFamily="18" charset="0"/>
              </a:rPr>
              <a:t>hold </a:t>
            </a:r>
            <a:r>
              <a:rPr lang="en-US" sz="1000" b="0" i="0" dirty="0">
                <a:solidFill>
                  <a:srgbClr val="A709F5"/>
                </a:solidFill>
                <a:effectLst/>
                <a:latin typeface="Menlo"/>
                <a:cs typeface="Times New Roman" panose="02020603050405020304" pitchFamily="18" charset="0"/>
              </a:rPr>
              <a:t>on</a:t>
            </a:r>
            <a:endParaRPr lang="en-US" sz="1000" b="0" i="0" dirty="0">
              <a:effectLst/>
              <a:latin typeface="Menlo"/>
              <a:cs typeface="Times New Roman" panose="02020603050405020304" pitchFamily="18" charset="0"/>
            </a:endParaRPr>
          </a:p>
          <a:p>
            <a:pPr algn="just"/>
            <a:r>
              <a:rPr lang="en-US" sz="1000" b="0" i="0" dirty="0">
                <a:effectLst/>
                <a:latin typeface="Menlo"/>
                <a:cs typeface="Times New Roman" panose="02020603050405020304" pitchFamily="18" charset="0"/>
              </a:rPr>
              <a:t>time = -1:0.01:1; </a:t>
            </a:r>
            <a:r>
              <a:rPr lang="en-US" sz="1000" b="0" i="0" dirty="0">
                <a:solidFill>
                  <a:srgbClr val="008013"/>
                </a:solidFill>
                <a:effectLst/>
                <a:latin typeface="Menlo"/>
                <a:cs typeface="Times New Roman" panose="02020603050405020304" pitchFamily="18" charset="0"/>
              </a:rPr>
              <a:t>%sampling 100Hz</a:t>
            </a:r>
            <a:endParaRPr lang="en-US" sz="1000" b="0" i="0" dirty="0">
              <a:effectLst/>
              <a:latin typeface="Menlo"/>
              <a:cs typeface="Times New Roman" panose="02020603050405020304" pitchFamily="18" charset="0"/>
            </a:endParaRPr>
          </a:p>
          <a:p>
            <a:pPr algn="just"/>
            <a:r>
              <a:rPr lang="en-US" sz="1000" b="0" i="0" dirty="0">
                <a:effectLst/>
                <a:latin typeface="Menlo"/>
                <a:cs typeface="Times New Roman" panose="02020603050405020304" pitchFamily="18" charset="0"/>
              </a:rPr>
              <a:t>plot(time, A*sin(2*pi*2*time), </a:t>
            </a:r>
            <a:r>
              <a:rPr lang="en-US" sz="1000" b="0" i="0" dirty="0">
                <a:solidFill>
                  <a:srgbClr val="A709F5"/>
                </a:solidFill>
                <a:effectLst/>
                <a:latin typeface="Menlo"/>
                <a:cs typeface="Times New Roman" panose="02020603050405020304" pitchFamily="18" charset="0"/>
              </a:rPr>
              <a:t>'r*'</a:t>
            </a:r>
            <a:r>
              <a:rPr lang="en-US" sz="1000" b="0" i="0" dirty="0">
                <a:effectLst/>
                <a:latin typeface="Menlo"/>
                <a:cs typeface="Times New Roman" panose="02020603050405020304" pitchFamily="18" charset="0"/>
              </a:rPr>
              <a:t>)</a:t>
            </a:r>
          </a:p>
          <a:p>
            <a:pPr algn="just"/>
            <a:r>
              <a:rPr lang="en-US" sz="1000" b="0" i="0" dirty="0">
                <a:effectLst/>
                <a:latin typeface="Menlo"/>
                <a:cs typeface="Times New Roman" panose="02020603050405020304" pitchFamily="18" charset="0"/>
              </a:rPr>
              <a:t>time = -1:0.5:1; </a:t>
            </a:r>
            <a:r>
              <a:rPr lang="en-US" sz="1000" b="0" i="0" dirty="0">
                <a:solidFill>
                  <a:srgbClr val="008013"/>
                </a:solidFill>
                <a:effectLst/>
                <a:latin typeface="Menlo"/>
                <a:cs typeface="Times New Roman" panose="02020603050405020304" pitchFamily="18" charset="0"/>
              </a:rPr>
              <a:t>%sampling 2Hz</a:t>
            </a:r>
            <a:endParaRPr lang="en-US" sz="1000" b="0" i="0" dirty="0">
              <a:effectLst/>
              <a:latin typeface="Menlo"/>
              <a:cs typeface="Times New Roman" panose="02020603050405020304" pitchFamily="18" charset="0"/>
            </a:endParaRPr>
          </a:p>
          <a:p>
            <a:pPr algn="just"/>
            <a:r>
              <a:rPr lang="en-US" sz="1000" b="0" i="0" dirty="0">
                <a:effectLst/>
                <a:latin typeface="Menlo"/>
                <a:cs typeface="Times New Roman" panose="02020603050405020304" pitchFamily="18" charset="0"/>
              </a:rPr>
              <a:t>plot(time, A*sin(2*pi*2*time), </a:t>
            </a:r>
            <a:r>
              <a:rPr lang="en-US" sz="1000" b="0" i="0" dirty="0">
                <a:solidFill>
                  <a:srgbClr val="A709F5"/>
                </a:solidFill>
                <a:effectLst/>
                <a:latin typeface="Menlo"/>
                <a:cs typeface="Times New Roman" panose="02020603050405020304" pitchFamily="18" charset="0"/>
              </a:rPr>
              <a:t>'b*'</a:t>
            </a:r>
            <a:r>
              <a:rPr lang="en-US" sz="1000" b="0" i="0" dirty="0">
                <a:effectLst/>
                <a:latin typeface="Menlo"/>
                <a:cs typeface="Times New Roman" panose="02020603050405020304" pitchFamily="18" charset="0"/>
              </a:rPr>
              <a:t>)</a:t>
            </a:r>
          </a:p>
          <a:p>
            <a:pPr algn="just"/>
            <a:r>
              <a:rPr lang="en-US" sz="1000" b="0" i="0" dirty="0">
                <a:effectLst/>
                <a:latin typeface="Menlo"/>
                <a:cs typeface="Times New Roman" panose="02020603050405020304" pitchFamily="18" charset="0"/>
              </a:rPr>
              <a:t>legend({</a:t>
            </a:r>
            <a:r>
              <a:rPr lang="en-US" sz="1000" b="0" i="0" dirty="0">
                <a:solidFill>
                  <a:srgbClr val="A709F5"/>
                </a:solidFill>
                <a:effectLst/>
                <a:latin typeface="Menlo"/>
                <a:cs typeface="Times New Roman" panose="02020603050405020304" pitchFamily="18" charset="0"/>
              </a:rPr>
              <a:t>'Wave at 2Hz'</a:t>
            </a:r>
            <a:r>
              <a:rPr lang="en-US" sz="1000" b="0" i="0" dirty="0">
                <a:effectLst/>
                <a:latin typeface="Menlo"/>
                <a:cs typeface="Times New Roman" panose="02020603050405020304" pitchFamily="18" charset="0"/>
              </a:rPr>
              <a:t>, </a:t>
            </a:r>
            <a:r>
              <a:rPr lang="en-US" sz="1000" b="0" i="0" dirty="0">
                <a:solidFill>
                  <a:srgbClr val="A709F5"/>
                </a:solidFill>
                <a:effectLst/>
                <a:latin typeface="Menlo"/>
                <a:cs typeface="Times New Roman" panose="02020603050405020304" pitchFamily="18" charset="0"/>
              </a:rPr>
              <a:t>'Sampling at 100Hz'</a:t>
            </a:r>
            <a:r>
              <a:rPr lang="en-US" sz="1000" b="0" i="0" dirty="0">
                <a:effectLst/>
                <a:latin typeface="Menlo"/>
                <a:cs typeface="Times New Roman" panose="02020603050405020304" pitchFamily="18" charset="0"/>
              </a:rPr>
              <a:t>, </a:t>
            </a:r>
            <a:r>
              <a:rPr lang="en-US" sz="1000" b="0" i="0" dirty="0">
                <a:solidFill>
                  <a:srgbClr val="A709F5"/>
                </a:solidFill>
                <a:effectLst/>
                <a:latin typeface="Menlo"/>
                <a:cs typeface="Times New Roman" panose="02020603050405020304" pitchFamily="18" charset="0"/>
              </a:rPr>
              <a:t>'Sampling at 2Hz'</a:t>
            </a:r>
            <a:r>
              <a:rPr lang="en-US" sz="1000" b="0" i="0" dirty="0">
                <a:effectLst/>
                <a:latin typeface="Menlo"/>
                <a:cs typeface="Times New Roman" panose="02020603050405020304" pitchFamily="18" charset="0"/>
              </a:rPr>
              <a:t>})</a:t>
            </a:r>
          </a:p>
          <a:p>
            <a:pPr algn="just"/>
            <a:endParaRPr lang="en-US" sz="1000"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F2F41E5C-C448-2D7D-9FE7-2E4770A1362B}"/>
              </a:ext>
            </a:extLst>
          </p:cNvPr>
          <p:cNvPicPr>
            <a:picLocks noChangeAspect="1"/>
          </p:cNvPicPr>
          <p:nvPr/>
        </p:nvPicPr>
        <p:blipFill>
          <a:blip r:embed="rId2"/>
          <a:stretch>
            <a:fillRect/>
          </a:stretch>
        </p:blipFill>
        <p:spPr>
          <a:xfrm>
            <a:off x="1164771" y="1481593"/>
            <a:ext cx="6755492" cy="5066619"/>
          </a:xfrm>
          <a:prstGeom prst="rect">
            <a:avLst/>
          </a:prstGeom>
        </p:spPr>
      </p:pic>
    </p:spTree>
    <p:extLst>
      <p:ext uri="{BB962C8B-B14F-4D97-AF65-F5344CB8AC3E}">
        <p14:creationId xmlns:p14="http://schemas.microsoft.com/office/powerpoint/2010/main" val="11502978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E188E8-7D26-53F8-F50E-DDAB0AF6EA19}"/>
              </a:ext>
            </a:extLst>
          </p:cNvPr>
          <p:cNvSpPr>
            <a:spLocks noGrp="1"/>
          </p:cNvSpPr>
          <p:nvPr>
            <p:ph type="title"/>
          </p:nvPr>
        </p:nvSpPr>
        <p:spPr/>
        <p:txBody>
          <a:bodyPr/>
          <a:lstStyle/>
          <a:p>
            <a:r>
              <a:rPr lang="en-US" dirty="0"/>
              <a:t>Background: Linear summation</a:t>
            </a:r>
          </a:p>
        </p:txBody>
      </p:sp>
      <p:pic>
        <p:nvPicPr>
          <p:cNvPr id="7" name="Picture 6">
            <a:extLst>
              <a:ext uri="{FF2B5EF4-FFF2-40B4-BE49-F238E27FC236}">
                <a16:creationId xmlns:a16="http://schemas.microsoft.com/office/drawing/2014/main" id="{A8D23C7E-A7AE-1F4F-12FA-5CE1FFB084A8}"/>
              </a:ext>
            </a:extLst>
          </p:cNvPr>
          <p:cNvPicPr>
            <a:picLocks noChangeAspect="1"/>
          </p:cNvPicPr>
          <p:nvPr/>
        </p:nvPicPr>
        <p:blipFill>
          <a:blip r:embed="rId2"/>
          <a:stretch>
            <a:fillRect/>
          </a:stretch>
        </p:blipFill>
        <p:spPr>
          <a:xfrm>
            <a:off x="838200" y="1287236"/>
            <a:ext cx="7239000" cy="5429250"/>
          </a:xfrm>
          <a:prstGeom prst="rect">
            <a:avLst/>
          </a:prstGeom>
        </p:spPr>
      </p:pic>
      <p:pic>
        <p:nvPicPr>
          <p:cNvPr id="9" name="Picture 8">
            <a:extLst>
              <a:ext uri="{FF2B5EF4-FFF2-40B4-BE49-F238E27FC236}">
                <a16:creationId xmlns:a16="http://schemas.microsoft.com/office/drawing/2014/main" id="{66747C14-4FAD-A29F-5AFE-1708790E3054}"/>
              </a:ext>
            </a:extLst>
          </p:cNvPr>
          <p:cNvPicPr>
            <a:picLocks noChangeAspect="1"/>
          </p:cNvPicPr>
          <p:nvPr/>
        </p:nvPicPr>
        <p:blipFill>
          <a:blip r:embed="rId3"/>
          <a:stretch>
            <a:fillRect/>
          </a:stretch>
        </p:blipFill>
        <p:spPr>
          <a:xfrm>
            <a:off x="8077200" y="3657600"/>
            <a:ext cx="3780366" cy="2835275"/>
          </a:xfrm>
          <a:prstGeom prst="rect">
            <a:avLst/>
          </a:prstGeom>
        </p:spPr>
      </p:pic>
    </p:spTree>
    <p:extLst>
      <p:ext uri="{BB962C8B-B14F-4D97-AF65-F5344CB8AC3E}">
        <p14:creationId xmlns:p14="http://schemas.microsoft.com/office/powerpoint/2010/main" val="5294920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122EA5-8A4F-E98D-78ED-81B7FFE1B17A}"/>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4CBAE5B7-1D92-6CBF-17F4-9837669E7C2A}"/>
              </a:ext>
            </a:extLst>
          </p:cNvPr>
          <p:cNvPicPr>
            <a:picLocks noChangeAspect="1"/>
          </p:cNvPicPr>
          <p:nvPr/>
        </p:nvPicPr>
        <p:blipFill>
          <a:blip r:embed="rId2"/>
          <a:stretch>
            <a:fillRect/>
          </a:stretch>
        </p:blipFill>
        <p:spPr>
          <a:xfrm>
            <a:off x="840373" y="1287236"/>
            <a:ext cx="7234654" cy="5425988"/>
          </a:xfrm>
          <a:prstGeom prst="rect">
            <a:avLst/>
          </a:prstGeom>
        </p:spPr>
      </p:pic>
      <p:sp>
        <p:nvSpPr>
          <p:cNvPr id="2" name="Title 1">
            <a:extLst>
              <a:ext uri="{FF2B5EF4-FFF2-40B4-BE49-F238E27FC236}">
                <a16:creationId xmlns:a16="http://schemas.microsoft.com/office/drawing/2014/main" id="{44D55532-C4B8-AFDE-9886-7449A356B87F}"/>
              </a:ext>
            </a:extLst>
          </p:cNvPr>
          <p:cNvSpPr>
            <a:spLocks noGrp="1"/>
          </p:cNvSpPr>
          <p:nvPr>
            <p:ph type="title"/>
          </p:nvPr>
        </p:nvSpPr>
        <p:spPr/>
        <p:txBody>
          <a:bodyPr/>
          <a:lstStyle/>
          <a:p>
            <a:r>
              <a:rPr lang="en-US" dirty="0"/>
              <a:t>Background: Linear summation</a:t>
            </a:r>
          </a:p>
        </p:txBody>
      </p:sp>
      <p:pic>
        <p:nvPicPr>
          <p:cNvPr id="4" name="Picture 3">
            <a:extLst>
              <a:ext uri="{FF2B5EF4-FFF2-40B4-BE49-F238E27FC236}">
                <a16:creationId xmlns:a16="http://schemas.microsoft.com/office/drawing/2014/main" id="{188B73A3-12E3-8387-EBEE-0808CEF49EBC}"/>
              </a:ext>
            </a:extLst>
          </p:cNvPr>
          <p:cNvPicPr>
            <a:picLocks noChangeAspect="1"/>
          </p:cNvPicPr>
          <p:nvPr/>
        </p:nvPicPr>
        <p:blipFill>
          <a:blip r:embed="rId3"/>
          <a:stretch>
            <a:fillRect/>
          </a:stretch>
        </p:blipFill>
        <p:spPr>
          <a:xfrm>
            <a:off x="8232169" y="1058634"/>
            <a:ext cx="3470426" cy="2602820"/>
          </a:xfrm>
          <a:prstGeom prst="rect">
            <a:avLst/>
          </a:prstGeom>
        </p:spPr>
      </p:pic>
      <p:pic>
        <p:nvPicPr>
          <p:cNvPr id="10" name="Picture 9">
            <a:extLst>
              <a:ext uri="{FF2B5EF4-FFF2-40B4-BE49-F238E27FC236}">
                <a16:creationId xmlns:a16="http://schemas.microsoft.com/office/drawing/2014/main" id="{880A17EB-A123-2077-C5C1-DC9FDE2C05F2}"/>
              </a:ext>
            </a:extLst>
          </p:cNvPr>
          <p:cNvPicPr>
            <a:picLocks noChangeAspect="1"/>
          </p:cNvPicPr>
          <p:nvPr/>
        </p:nvPicPr>
        <p:blipFill>
          <a:blip r:embed="rId4"/>
          <a:stretch>
            <a:fillRect/>
          </a:stretch>
        </p:blipFill>
        <p:spPr>
          <a:xfrm>
            <a:off x="8077200" y="3657599"/>
            <a:ext cx="3780366" cy="2835275"/>
          </a:xfrm>
          <a:prstGeom prst="rect">
            <a:avLst/>
          </a:prstGeom>
        </p:spPr>
      </p:pic>
    </p:spTree>
    <p:extLst>
      <p:ext uri="{BB962C8B-B14F-4D97-AF65-F5344CB8AC3E}">
        <p14:creationId xmlns:p14="http://schemas.microsoft.com/office/powerpoint/2010/main" val="14684043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00A19B-C97D-BF99-8482-BBC09B0A9A3B}"/>
              </a:ext>
            </a:extLst>
          </p:cNvPr>
          <p:cNvSpPr>
            <a:spLocks noGrp="1"/>
          </p:cNvSpPr>
          <p:nvPr>
            <p:ph type="ctrTitle"/>
          </p:nvPr>
        </p:nvSpPr>
        <p:spPr/>
        <p:txBody>
          <a:bodyPr/>
          <a:lstStyle/>
          <a:p>
            <a:r>
              <a:rPr lang="en-US" dirty="0"/>
              <a:t>EEG pre-processing</a:t>
            </a:r>
          </a:p>
        </p:txBody>
      </p:sp>
      <p:sp>
        <p:nvSpPr>
          <p:cNvPr id="3" name="Subtitle 2">
            <a:extLst>
              <a:ext uri="{FF2B5EF4-FFF2-40B4-BE49-F238E27FC236}">
                <a16:creationId xmlns:a16="http://schemas.microsoft.com/office/drawing/2014/main" id="{8FA1EB37-3E71-336F-C2C7-14ED319F56EF}"/>
              </a:ext>
            </a:extLst>
          </p:cNvPr>
          <p:cNvSpPr>
            <a:spLocks noGrp="1"/>
          </p:cNvSpPr>
          <p:nvPr>
            <p:ph type="subTitle" idx="1"/>
          </p:nvPr>
        </p:nvSpPr>
        <p:spPr/>
        <p:txBody>
          <a:bodyPr/>
          <a:lstStyle/>
          <a:p>
            <a:r>
              <a:rPr lang="en-US" dirty="0"/>
              <a:t>Re-referencing and high pass filtering</a:t>
            </a:r>
          </a:p>
        </p:txBody>
      </p:sp>
    </p:spTree>
    <p:extLst>
      <p:ext uri="{BB962C8B-B14F-4D97-AF65-F5344CB8AC3E}">
        <p14:creationId xmlns:p14="http://schemas.microsoft.com/office/powerpoint/2010/main" val="18865405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0A3D0C-11AE-2CFF-1C87-7C23F0EB7B43}"/>
              </a:ext>
            </a:extLst>
          </p:cNvPr>
          <p:cNvSpPr>
            <a:spLocks noGrp="1"/>
          </p:cNvSpPr>
          <p:nvPr>
            <p:ph type="title"/>
          </p:nvPr>
        </p:nvSpPr>
        <p:spPr/>
        <p:txBody>
          <a:bodyPr/>
          <a:lstStyle/>
          <a:p>
            <a:r>
              <a:rPr lang="en-US" dirty="0"/>
              <a:t>Re-reference (offline)</a:t>
            </a:r>
          </a:p>
        </p:txBody>
      </p:sp>
      <p:sp>
        <p:nvSpPr>
          <p:cNvPr id="3" name="Content Placeholder 2">
            <a:extLst>
              <a:ext uri="{FF2B5EF4-FFF2-40B4-BE49-F238E27FC236}">
                <a16:creationId xmlns:a16="http://schemas.microsoft.com/office/drawing/2014/main" id="{90AA52DB-0CAC-8261-D7DC-395174DBE499}"/>
              </a:ext>
            </a:extLst>
          </p:cNvPr>
          <p:cNvSpPr>
            <a:spLocks noGrp="1"/>
          </p:cNvSpPr>
          <p:nvPr>
            <p:ph idx="1"/>
          </p:nvPr>
        </p:nvSpPr>
        <p:spPr>
          <a:xfrm>
            <a:off x="838200" y="1825625"/>
            <a:ext cx="10515600" cy="4390118"/>
          </a:xfrm>
        </p:spPr>
        <p:txBody>
          <a:bodyPr>
            <a:normAutofit fontScale="92500" lnSpcReduction="10000"/>
          </a:bodyPr>
          <a:lstStyle/>
          <a:p>
            <a:pPr marL="0" indent="0" algn="just">
              <a:buNone/>
            </a:pPr>
            <a:r>
              <a:rPr lang="en-US" dirty="0"/>
              <a:t>The reference influences the </a:t>
            </a:r>
            <a:r>
              <a:rPr lang="en-US" b="1" dirty="0"/>
              <a:t>amplitude</a:t>
            </a:r>
            <a:r>
              <a:rPr lang="en-US" dirty="0"/>
              <a:t> at each EEG channel and time point: it defines the level of zero voltage and all other channels are expressed in relation to it. </a:t>
            </a:r>
          </a:p>
          <a:p>
            <a:pPr marL="0" indent="0" algn="just">
              <a:buNone/>
            </a:pPr>
            <a:r>
              <a:rPr lang="en-US" dirty="0">
                <a:sym typeface="Wingdings" panose="05000000000000000000" pitchFamily="2" charset="2"/>
              </a:rPr>
              <a:t> EEG channel / external channel reference  each electrode time-course is subtracted of the time-course of one electrode (either EEG electrode or an external channel, usually placed on the mastoid or earlobes). The “zero” is determined by electrodes placed on top of head positions with virtually no brain signal. </a:t>
            </a:r>
            <a:endParaRPr lang="en-US" dirty="0"/>
          </a:p>
          <a:p>
            <a:pPr marL="0" indent="0" algn="just">
              <a:buNone/>
            </a:pPr>
            <a:r>
              <a:rPr lang="en-US" dirty="0">
                <a:sym typeface="Wingdings" panose="05000000000000000000" pitchFamily="2" charset="2"/>
              </a:rPr>
              <a:t> Average reference  each electrode is subtracted of the time-course of the average electrical activity from all electrode. In this way, the sum of all electrodes at each time point is zero. Each channel contributes equally to determine what is the “zero”. </a:t>
            </a:r>
            <a:endParaRPr lang="en-US" dirty="0"/>
          </a:p>
        </p:txBody>
      </p:sp>
    </p:spTree>
    <p:extLst>
      <p:ext uri="{BB962C8B-B14F-4D97-AF65-F5344CB8AC3E}">
        <p14:creationId xmlns:p14="http://schemas.microsoft.com/office/powerpoint/2010/main" val="31973988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2CC4DF-4F41-F2EF-0560-24DC1CED2840}"/>
              </a:ext>
            </a:extLst>
          </p:cNvPr>
          <p:cNvSpPr>
            <a:spLocks noGrp="1"/>
          </p:cNvSpPr>
          <p:nvPr>
            <p:ph type="title"/>
          </p:nvPr>
        </p:nvSpPr>
        <p:spPr/>
        <p:txBody>
          <a:bodyPr/>
          <a:lstStyle/>
          <a:p>
            <a:r>
              <a:rPr lang="en-US" dirty="0"/>
              <a:t>High pass filtering to remove big drifts</a:t>
            </a:r>
          </a:p>
        </p:txBody>
      </p:sp>
      <p:pic>
        <p:nvPicPr>
          <p:cNvPr id="7" name="Picture 6">
            <a:extLst>
              <a:ext uri="{FF2B5EF4-FFF2-40B4-BE49-F238E27FC236}">
                <a16:creationId xmlns:a16="http://schemas.microsoft.com/office/drawing/2014/main" id="{FBA0255B-8427-70B8-10B2-D178B295AFD1}"/>
              </a:ext>
            </a:extLst>
          </p:cNvPr>
          <p:cNvPicPr>
            <a:picLocks noChangeAspect="1"/>
          </p:cNvPicPr>
          <p:nvPr/>
        </p:nvPicPr>
        <p:blipFill>
          <a:blip r:embed="rId2"/>
          <a:stretch>
            <a:fillRect/>
          </a:stretch>
        </p:blipFill>
        <p:spPr>
          <a:xfrm>
            <a:off x="500741" y="1589314"/>
            <a:ext cx="6353629" cy="4765222"/>
          </a:xfrm>
          <a:prstGeom prst="rect">
            <a:avLst/>
          </a:prstGeom>
        </p:spPr>
      </p:pic>
      <p:pic>
        <p:nvPicPr>
          <p:cNvPr id="13" name="Picture 12">
            <a:extLst>
              <a:ext uri="{FF2B5EF4-FFF2-40B4-BE49-F238E27FC236}">
                <a16:creationId xmlns:a16="http://schemas.microsoft.com/office/drawing/2014/main" id="{8DEF0CEB-1A8F-467C-FDD3-6E77C88271EF}"/>
              </a:ext>
            </a:extLst>
          </p:cNvPr>
          <p:cNvPicPr>
            <a:picLocks noChangeAspect="1"/>
          </p:cNvPicPr>
          <p:nvPr/>
        </p:nvPicPr>
        <p:blipFill>
          <a:blip r:embed="rId3"/>
          <a:stretch>
            <a:fillRect/>
          </a:stretch>
        </p:blipFill>
        <p:spPr>
          <a:xfrm>
            <a:off x="6574971" y="1971675"/>
            <a:ext cx="5334000" cy="4000500"/>
          </a:xfrm>
          <a:prstGeom prst="rect">
            <a:avLst/>
          </a:prstGeom>
        </p:spPr>
      </p:pic>
      <p:cxnSp>
        <p:nvCxnSpPr>
          <p:cNvPr id="16" name="Straight Connector 15">
            <a:extLst>
              <a:ext uri="{FF2B5EF4-FFF2-40B4-BE49-F238E27FC236}">
                <a16:creationId xmlns:a16="http://schemas.microsoft.com/office/drawing/2014/main" id="{3F9D092F-0D46-336B-AF79-2DD7D15B49BD}"/>
              </a:ext>
            </a:extLst>
          </p:cNvPr>
          <p:cNvCxnSpPr/>
          <p:nvPr/>
        </p:nvCxnSpPr>
        <p:spPr>
          <a:xfrm flipV="1">
            <a:off x="1338943" y="2079171"/>
            <a:ext cx="4876800" cy="391886"/>
          </a:xfrm>
          <a:prstGeom prst="line">
            <a:avLst/>
          </a:prstGeom>
          <a:ln w="85725">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CFC921A5-11AD-2829-FF45-9C23F62F9196}"/>
              </a:ext>
            </a:extLst>
          </p:cNvPr>
          <p:cNvCxnSpPr>
            <a:cxnSpLocks/>
          </p:cNvCxnSpPr>
          <p:nvPr/>
        </p:nvCxnSpPr>
        <p:spPr>
          <a:xfrm>
            <a:off x="1338943" y="2079171"/>
            <a:ext cx="4931228" cy="424543"/>
          </a:xfrm>
          <a:prstGeom prst="line">
            <a:avLst/>
          </a:prstGeom>
          <a:ln w="85725">
            <a:solidFill>
              <a:srgbClr val="FF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48935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896BC2-90B0-0F64-1543-845CB7F2A6C0}"/>
              </a:ext>
            </a:extLst>
          </p:cNvPr>
          <p:cNvSpPr>
            <a:spLocks noGrp="1"/>
          </p:cNvSpPr>
          <p:nvPr>
            <p:ph type="title"/>
          </p:nvPr>
        </p:nvSpPr>
        <p:spPr/>
        <p:txBody>
          <a:bodyPr/>
          <a:lstStyle/>
          <a:p>
            <a:r>
              <a:rPr lang="en-US" dirty="0"/>
              <a:t>High pass filtering to remove drifts</a:t>
            </a:r>
          </a:p>
        </p:txBody>
      </p:sp>
      <p:pic>
        <p:nvPicPr>
          <p:cNvPr id="5" name="Picture 4" descr="A diagram of a graph&#10;&#10;Description automatically generated with medium confidence">
            <a:extLst>
              <a:ext uri="{FF2B5EF4-FFF2-40B4-BE49-F238E27FC236}">
                <a16:creationId xmlns:a16="http://schemas.microsoft.com/office/drawing/2014/main" id="{06994DDD-3B2B-228F-6CE5-41DD0E5B62F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75833" y="2177143"/>
            <a:ext cx="6440334" cy="3884851"/>
          </a:xfrm>
          <a:prstGeom prst="rect">
            <a:avLst/>
          </a:prstGeom>
        </p:spPr>
      </p:pic>
      <p:sp>
        <p:nvSpPr>
          <p:cNvPr id="6" name="Rectangle 5">
            <a:extLst>
              <a:ext uri="{FF2B5EF4-FFF2-40B4-BE49-F238E27FC236}">
                <a16:creationId xmlns:a16="http://schemas.microsoft.com/office/drawing/2014/main" id="{B41C4ADD-6272-AEED-DFD5-607F7D7ABD6C}"/>
              </a:ext>
            </a:extLst>
          </p:cNvPr>
          <p:cNvSpPr/>
          <p:nvPr/>
        </p:nvSpPr>
        <p:spPr>
          <a:xfrm>
            <a:off x="4582886" y="1796143"/>
            <a:ext cx="1513114" cy="4474028"/>
          </a:xfrm>
          <a:prstGeom prst="rect">
            <a:avLst/>
          </a:prstGeom>
          <a:noFill/>
          <a:ln w="508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763738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49F6C1-A3EA-5AF2-2505-B62384D7B369}"/>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24DD1352-D675-1577-B031-AF2FC4A12632}"/>
              </a:ext>
            </a:extLst>
          </p:cNvPr>
          <p:cNvPicPr>
            <a:picLocks noChangeAspect="1"/>
          </p:cNvPicPr>
          <p:nvPr/>
        </p:nvPicPr>
        <p:blipFill>
          <a:blip r:embed="rId2"/>
          <a:stretch>
            <a:fillRect/>
          </a:stretch>
        </p:blipFill>
        <p:spPr>
          <a:xfrm>
            <a:off x="840373" y="1287236"/>
            <a:ext cx="7234654" cy="5425988"/>
          </a:xfrm>
          <a:prstGeom prst="rect">
            <a:avLst/>
          </a:prstGeom>
        </p:spPr>
      </p:pic>
      <p:sp>
        <p:nvSpPr>
          <p:cNvPr id="2" name="Title 1">
            <a:extLst>
              <a:ext uri="{FF2B5EF4-FFF2-40B4-BE49-F238E27FC236}">
                <a16:creationId xmlns:a16="http://schemas.microsoft.com/office/drawing/2014/main" id="{409C37BF-A7A7-6785-DE5A-7BE3AD10E4B8}"/>
              </a:ext>
            </a:extLst>
          </p:cNvPr>
          <p:cNvSpPr>
            <a:spLocks noGrp="1"/>
          </p:cNvSpPr>
          <p:nvPr>
            <p:ph type="title"/>
          </p:nvPr>
        </p:nvSpPr>
        <p:spPr/>
        <p:txBody>
          <a:bodyPr/>
          <a:lstStyle/>
          <a:p>
            <a:r>
              <a:rPr lang="en-US" dirty="0"/>
              <a:t>After High-pass filter</a:t>
            </a:r>
          </a:p>
        </p:txBody>
      </p:sp>
      <p:pic>
        <p:nvPicPr>
          <p:cNvPr id="10" name="Picture 9">
            <a:extLst>
              <a:ext uri="{FF2B5EF4-FFF2-40B4-BE49-F238E27FC236}">
                <a16:creationId xmlns:a16="http://schemas.microsoft.com/office/drawing/2014/main" id="{7D2FC760-9FB9-B1F9-F977-20B6D4356A04}"/>
              </a:ext>
            </a:extLst>
          </p:cNvPr>
          <p:cNvPicPr>
            <a:picLocks noChangeAspect="1"/>
          </p:cNvPicPr>
          <p:nvPr/>
        </p:nvPicPr>
        <p:blipFill>
          <a:blip r:embed="rId3"/>
          <a:stretch>
            <a:fillRect/>
          </a:stretch>
        </p:blipFill>
        <p:spPr>
          <a:xfrm>
            <a:off x="8077200" y="3657599"/>
            <a:ext cx="3780366" cy="2835275"/>
          </a:xfrm>
          <a:prstGeom prst="rect">
            <a:avLst/>
          </a:prstGeom>
        </p:spPr>
      </p:pic>
    </p:spTree>
    <p:extLst>
      <p:ext uri="{BB962C8B-B14F-4D97-AF65-F5344CB8AC3E}">
        <p14:creationId xmlns:p14="http://schemas.microsoft.com/office/powerpoint/2010/main" val="31836705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A71FDB-8793-490B-51C3-5A9F9276177F}"/>
              </a:ext>
            </a:extLst>
          </p:cNvPr>
          <p:cNvSpPr>
            <a:spLocks noGrp="1"/>
          </p:cNvSpPr>
          <p:nvPr>
            <p:ph type="title"/>
          </p:nvPr>
        </p:nvSpPr>
        <p:spPr/>
        <p:txBody>
          <a:bodyPr/>
          <a:lstStyle/>
          <a:p>
            <a:r>
              <a:rPr lang="en-US" dirty="0"/>
              <a:t>In </a:t>
            </a:r>
            <a:r>
              <a:rPr lang="en-US" dirty="0" err="1"/>
              <a:t>Matlab</a:t>
            </a:r>
            <a:endParaRPr lang="en-US" dirty="0"/>
          </a:p>
        </p:txBody>
      </p:sp>
      <p:pic>
        <p:nvPicPr>
          <p:cNvPr id="5" name="Picture 4">
            <a:extLst>
              <a:ext uri="{FF2B5EF4-FFF2-40B4-BE49-F238E27FC236}">
                <a16:creationId xmlns:a16="http://schemas.microsoft.com/office/drawing/2014/main" id="{8D10D952-05D6-6737-484F-29D965AF1B0C}"/>
              </a:ext>
            </a:extLst>
          </p:cNvPr>
          <p:cNvPicPr>
            <a:picLocks noChangeAspect="1"/>
          </p:cNvPicPr>
          <p:nvPr/>
        </p:nvPicPr>
        <p:blipFill>
          <a:blip r:embed="rId3"/>
          <a:stretch>
            <a:fillRect/>
          </a:stretch>
        </p:blipFill>
        <p:spPr>
          <a:xfrm>
            <a:off x="6615793" y="1690688"/>
            <a:ext cx="5334000" cy="4000500"/>
          </a:xfrm>
          <a:prstGeom prst="rect">
            <a:avLst/>
          </a:prstGeom>
        </p:spPr>
      </p:pic>
      <p:sp>
        <p:nvSpPr>
          <p:cNvPr id="8" name="TextBox 7">
            <a:extLst>
              <a:ext uri="{FF2B5EF4-FFF2-40B4-BE49-F238E27FC236}">
                <a16:creationId xmlns:a16="http://schemas.microsoft.com/office/drawing/2014/main" id="{0CB77FE2-756E-A67F-1BF8-0FE62E6D77D2}"/>
              </a:ext>
            </a:extLst>
          </p:cNvPr>
          <p:cNvSpPr txBox="1"/>
          <p:nvPr/>
        </p:nvSpPr>
        <p:spPr>
          <a:xfrm>
            <a:off x="0" y="1690688"/>
            <a:ext cx="6853415" cy="5078313"/>
          </a:xfrm>
          <a:prstGeom prst="rect">
            <a:avLst/>
          </a:prstGeom>
          <a:noFill/>
        </p:spPr>
        <p:txBody>
          <a:bodyPr wrap="none" rtlCol="0">
            <a:spAutoFit/>
          </a:bodyPr>
          <a:lstStyle/>
          <a:p>
            <a:pPr marL="0" indent="0">
              <a:buNone/>
            </a:pPr>
            <a:r>
              <a:rPr lang="en-US" sz="1800" b="0" i="0" dirty="0">
                <a:solidFill>
                  <a:srgbClr val="008013"/>
                </a:solidFill>
                <a:effectLst/>
                <a:latin typeface="Menlo"/>
              </a:rPr>
              <a:t>%% Try to adjust it a bit :) </a:t>
            </a:r>
            <a:endParaRPr lang="en-US" sz="1800" b="0" i="0" dirty="0">
              <a:effectLst/>
              <a:latin typeface="Menlo"/>
            </a:endParaRPr>
          </a:p>
          <a:p>
            <a:pPr marL="0" indent="0">
              <a:buNone/>
            </a:pPr>
            <a:r>
              <a:rPr lang="en-US" sz="1800" b="0" i="0" dirty="0">
                <a:effectLst/>
                <a:latin typeface="Menlo"/>
              </a:rPr>
              <a:t>cfg = []; </a:t>
            </a:r>
          </a:p>
          <a:p>
            <a:pPr marL="0" indent="0">
              <a:buNone/>
            </a:pPr>
            <a:r>
              <a:rPr lang="en-US" sz="1800" b="0" i="0" dirty="0" err="1">
                <a:effectLst/>
                <a:latin typeface="Menlo"/>
              </a:rPr>
              <a:t>cfg.reref</a:t>
            </a:r>
            <a:r>
              <a:rPr lang="en-US" sz="1800" b="0" i="0" dirty="0">
                <a:effectLst/>
                <a:latin typeface="Menlo"/>
              </a:rPr>
              <a:t> = </a:t>
            </a:r>
            <a:r>
              <a:rPr lang="en-US" sz="1800" b="0" i="0" dirty="0">
                <a:solidFill>
                  <a:srgbClr val="A709F5"/>
                </a:solidFill>
                <a:effectLst/>
                <a:latin typeface="Menlo"/>
              </a:rPr>
              <a:t>'yes'</a:t>
            </a:r>
            <a:r>
              <a:rPr lang="en-US" sz="1800" b="0" i="0" dirty="0">
                <a:effectLst/>
                <a:latin typeface="Menlo"/>
              </a:rPr>
              <a:t>; </a:t>
            </a:r>
          </a:p>
          <a:p>
            <a:pPr marL="0" indent="0">
              <a:buNone/>
            </a:pPr>
            <a:r>
              <a:rPr lang="en-US" sz="1800" b="0" i="0" dirty="0" err="1">
                <a:effectLst/>
                <a:latin typeface="Menlo"/>
              </a:rPr>
              <a:t>cfg.refchannel</a:t>
            </a:r>
            <a:r>
              <a:rPr lang="en-US" sz="1800" b="0" i="0" dirty="0">
                <a:effectLst/>
                <a:latin typeface="Menlo"/>
              </a:rPr>
              <a:t> = </a:t>
            </a:r>
            <a:r>
              <a:rPr lang="en-US" sz="1800" b="0" i="0" dirty="0">
                <a:solidFill>
                  <a:srgbClr val="A709F5"/>
                </a:solidFill>
                <a:effectLst/>
                <a:latin typeface="Menlo"/>
              </a:rPr>
              <a:t>'EEG'</a:t>
            </a:r>
            <a:r>
              <a:rPr lang="en-US" sz="1800" b="0" i="0" dirty="0">
                <a:effectLst/>
                <a:latin typeface="Menlo"/>
              </a:rPr>
              <a:t>; </a:t>
            </a:r>
          </a:p>
          <a:p>
            <a:pPr marL="0" indent="0">
              <a:buNone/>
            </a:pPr>
            <a:r>
              <a:rPr lang="en-US" sz="1800" b="0" i="0" dirty="0" err="1">
                <a:effectLst/>
                <a:latin typeface="Menlo"/>
              </a:rPr>
              <a:t>cfg.hpfilter</a:t>
            </a:r>
            <a:r>
              <a:rPr lang="en-US" sz="1800" b="0" i="0" dirty="0">
                <a:effectLst/>
                <a:latin typeface="Menlo"/>
              </a:rPr>
              <a:t> = </a:t>
            </a:r>
            <a:r>
              <a:rPr lang="en-US" sz="1800" b="0" i="0" dirty="0">
                <a:solidFill>
                  <a:srgbClr val="A709F5"/>
                </a:solidFill>
                <a:effectLst/>
                <a:latin typeface="Menlo"/>
              </a:rPr>
              <a:t>'yes'</a:t>
            </a:r>
            <a:r>
              <a:rPr lang="en-US" sz="1800" b="0" i="0" dirty="0">
                <a:effectLst/>
                <a:latin typeface="Menlo"/>
              </a:rPr>
              <a:t>; </a:t>
            </a:r>
            <a:r>
              <a:rPr lang="en-US" sz="1800" b="0" i="0" dirty="0">
                <a:solidFill>
                  <a:srgbClr val="008013"/>
                </a:solidFill>
                <a:effectLst/>
                <a:latin typeface="Menlo"/>
              </a:rPr>
              <a:t>%HPF</a:t>
            </a:r>
            <a:endParaRPr lang="en-US" sz="1800" b="0" i="0" dirty="0">
              <a:effectLst/>
              <a:latin typeface="Menlo"/>
            </a:endParaRPr>
          </a:p>
          <a:p>
            <a:pPr marL="0" indent="0">
              <a:buNone/>
            </a:pPr>
            <a:r>
              <a:rPr lang="en-US" sz="1800" b="0" i="0" dirty="0" err="1">
                <a:effectLst/>
                <a:latin typeface="Menlo"/>
              </a:rPr>
              <a:t>cfg.hpfreq</a:t>
            </a:r>
            <a:r>
              <a:rPr lang="en-US" sz="1800" b="0" i="0" dirty="0">
                <a:effectLst/>
                <a:latin typeface="Menlo"/>
              </a:rPr>
              <a:t> = 0.1; </a:t>
            </a:r>
            <a:r>
              <a:rPr lang="en-US" sz="1800" b="0" i="0" dirty="0">
                <a:solidFill>
                  <a:srgbClr val="008013"/>
                </a:solidFill>
                <a:effectLst/>
                <a:latin typeface="Menlo"/>
              </a:rPr>
              <a:t>%HPF = 0.1 Hz</a:t>
            </a:r>
            <a:endParaRPr lang="en-US" sz="1800" b="0" i="0" dirty="0">
              <a:effectLst/>
              <a:latin typeface="Menlo"/>
            </a:endParaRPr>
          </a:p>
          <a:p>
            <a:pPr marL="0" indent="0">
              <a:buNone/>
            </a:pPr>
            <a:r>
              <a:rPr lang="en-US" sz="1800" b="0" i="0" dirty="0" err="1">
                <a:effectLst/>
                <a:latin typeface="Menlo"/>
              </a:rPr>
              <a:t>cfg.hpfilttype</a:t>
            </a:r>
            <a:r>
              <a:rPr lang="en-US" sz="1800" b="0" i="0" dirty="0">
                <a:effectLst/>
                <a:latin typeface="Menlo"/>
              </a:rPr>
              <a:t> = </a:t>
            </a:r>
            <a:r>
              <a:rPr lang="en-US" sz="1800" b="0" i="0" dirty="0">
                <a:solidFill>
                  <a:srgbClr val="A709F5"/>
                </a:solidFill>
                <a:effectLst/>
                <a:latin typeface="Menlo"/>
              </a:rPr>
              <a:t>'but'</a:t>
            </a:r>
            <a:r>
              <a:rPr lang="en-US" sz="1800" b="0" i="0" dirty="0">
                <a:effectLst/>
                <a:latin typeface="Menlo"/>
              </a:rPr>
              <a:t>; </a:t>
            </a:r>
            <a:r>
              <a:rPr lang="en-US" sz="1800" b="0" i="0" dirty="0">
                <a:solidFill>
                  <a:srgbClr val="008013"/>
                </a:solidFill>
                <a:effectLst/>
                <a:latin typeface="Menlo"/>
              </a:rPr>
              <a:t>%Butterworth</a:t>
            </a:r>
            <a:endParaRPr lang="en-US" sz="1800" b="0" i="0" dirty="0">
              <a:effectLst/>
              <a:latin typeface="Menlo"/>
            </a:endParaRPr>
          </a:p>
          <a:p>
            <a:pPr marL="0" indent="0">
              <a:buNone/>
            </a:pPr>
            <a:r>
              <a:rPr lang="en-US" sz="1800" b="0" i="0" dirty="0" err="1">
                <a:effectLst/>
                <a:latin typeface="Menlo"/>
              </a:rPr>
              <a:t>cfg.hpfiltdir</a:t>
            </a:r>
            <a:r>
              <a:rPr lang="en-US" sz="1800" b="0" i="0" dirty="0">
                <a:effectLst/>
                <a:latin typeface="Menlo"/>
              </a:rPr>
              <a:t> = </a:t>
            </a:r>
            <a:r>
              <a:rPr lang="en-US" sz="1800" b="0" i="0" dirty="0">
                <a:solidFill>
                  <a:srgbClr val="A709F5"/>
                </a:solidFill>
                <a:effectLst/>
                <a:latin typeface="Menlo"/>
              </a:rPr>
              <a:t>'</a:t>
            </a:r>
            <a:r>
              <a:rPr lang="en-US" sz="1800" b="0" i="0" dirty="0" err="1">
                <a:solidFill>
                  <a:srgbClr val="A709F5"/>
                </a:solidFill>
                <a:effectLst/>
                <a:latin typeface="Menlo"/>
              </a:rPr>
              <a:t>twopass</a:t>
            </a:r>
            <a:r>
              <a:rPr lang="en-US" sz="1800" b="0" i="0" dirty="0">
                <a:solidFill>
                  <a:srgbClr val="A709F5"/>
                </a:solidFill>
                <a:effectLst/>
                <a:latin typeface="Menlo"/>
              </a:rPr>
              <a:t>'</a:t>
            </a:r>
            <a:r>
              <a:rPr lang="en-US" sz="1800" b="0" i="0" dirty="0">
                <a:effectLst/>
                <a:latin typeface="Menlo"/>
              </a:rPr>
              <a:t>; </a:t>
            </a:r>
            <a:r>
              <a:rPr lang="en-US" sz="1800" b="0" i="0" dirty="0">
                <a:solidFill>
                  <a:srgbClr val="008013"/>
                </a:solidFill>
                <a:effectLst/>
                <a:latin typeface="Menlo"/>
              </a:rPr>
              <a:t>%Two-pass filter </a:t>
            </a:r>
          </a:p>
          <a:p>
            <a:pPr marL="0" indent="0">
              <a:buNone/>
            </a:pPr>
            <a:r>
              <a:rPr lang="en-US" sz="1800" b="0" i="0" dirty="0" err="1">
                <a:effectLst/>
                <a:latin typeface="Menlo"/>
              </a:rPr>
              <a:t>cfg.hpinstabilityfix</a:t>
            </a:r>
            <a:r>
              <a:rPr lang="en-US" sz="1800" b="0" i="0" dirty="0">
                <a:effectLst/>
                <a:latin typeface="Menlo"/>
              </a:rPr>
              <a:t> = </a:t>
            </a:r>
            <a:r>
              <a:rPr lang="en-US" sz="1800" b="0" i="0" dirty="0">
                <a:solidFill>
                  <a:srgbClr val="A709F5"/>
                </a:solidFill>
                <a:effectLst/>
                <a:latin typeface="Menlo"/>
              </a:rPr>
              <a:t>'reduce</a:t>
            </a:r>
          </a:p>
          <a:p>
            <a:pPr marL="0" indent="0">
              <a:buNone/>
            </a:pPr>
            <a:r>
              <a:rPr lang="en-US" sz="1800" b="0" i="0" dirty="0" err="1">
                <a:effectLst/>
                <a:latin typeface="Menlo"/>
              </a:rPr>
              <a:t>cfg.padding</a:t>
            </a:r>
            <a:r>
              <a:rPr lang="en-US" sz="1800" b="0" i="0" dirty="0">
                <a:effectLst/>
                <a:latin typeface="Menlo"/>
              </a:rPr>
              <a:t> = size(</a:t>
            </a:r>
            <a:r>
              <a:rPr lang="en-US" sz="1800" b="0" i="0" dirty="0" err="1">
                <a:effectLst/>
                <a:latin typeface="Menlo"/>
              </a:rPr>
              <a:t>continuous.trial</a:t>
            </a:r>
            <a:r>
              <a:rPr lang="en-US" sz="1800" b="0" i="0" dirty="0">
                <a:effectLst/>
                <a:latin typeface="Menlo"/>
              </a:rPr>
              <a:t>{1,1},2)/</a:t>
            </a:r>
            <a:r>
              <a:rPr lang="en-US" sz="1800" b="0" i="0" dirty="0" err="1">
                <a:effectLst/>
                <a:latin typeface="Menlo"/>
              </a:rPr>
              <a:t>continuous.fsample</a:t>
            </a:r>
            <a:r>
              <a:rPr lang="en-US" sz="1800" b="0" i="0" dirty="0">
                <a:effectLst/>
                <a:latin typeface="Menlo"/>
              </a:rPr>
              <a:t> +100*2; </a:t>
            </a:r>
          </a:p>
          <a:p>
            <a:pPr marL="0" indent="0">
              <a:buNone/>
            </a:pPr>
            <a:r>
              <a:rPr lang="en-US" sz="1800" b="0" i="0" dirty="0" err="1">
                <a:effectLst/>
                <a:latin typeface="Menlo"/>
              </a:rPr>
              <a:t>continuous_reref_hpf</a:t>
            </a:r>
            <a:r>
              <a:rPr lang="en-US" sz="1800" b="0" i="0" dirty="0">
                <a:effectLst/>
                <a:latin typeface="Menlo"/>
              </a:rPr>
              <a:t> = </a:t>
            </a:r>
            <a:r>
              <a:rPr lang="en-US" sz="1800" b="0" i="0" dirty="0" err="1">
                <a:effectLst/>
                <a:latin typeface="Menlo"/>
              </a:rPr>
              <a:t>ft_preprocessing</a:t>
            </a:r>
            <a:r>
              <a:rPr lang="en-US" sz="1800" b="0" i="0" dirty="0">
                <a:effectLst/>
                <a:latin typeface="Menlo"/>
              </a:rPr>
              <a:t>(cfg, continuous); </a:t>
            </a:r>
          </a:p>
          <a:p>
            <a:pPr marL="0" indent="0">
              <a:buNone/>
            </a:pPr>
            <a:endParaRPr lang="en-US" sz="1800" b="0" i="0" dirty="0">
              <a:effectLst/>
              <a:latin typeface="Menlo"/>
            </a:endParaRPr>
          </a:p>
          <a:p>
            <a:pPr marL="0" indent="0">
              <a:buNone/>
            </a:pPr>
            <a:r>
              <a:rPr lang="en-US" sz="1800" b="0" i="0" dirty="0">
                <a:effectLst/>
                <a:latin typeface="Menlo"/>
              </a:rPr>
              <a:t>cfg = [];</a:t>
            </a:r>
          </a:p>
          <a:p>
            <a:pPr marL="0" indent="0">
              <a:buNone/>
            </a:pPr>
            <a:r>
              <a:rPr lang="en-US" sz="1800" b="0" i="0" dirty="0" err="1">
                <a:effectLst/>
                <a:latin typeface="Menlo"/>
              </a:rPr>
              <a:t>cfg.continuous</a:t>
            </a:r>
            <a:r>
              <a:rPr lang="en-US" sz="1800" b="0" i="0" dirty="0">
                <a:effectLst/>
                <a:latin typeface="Menlo"/>
              </a:rPr>
              <a:t> = </a:t>
            </a:r>
            <a:r>
              <a:rPr lang="en-US" sz="1800" b="0" i="0" dirty="0">
                <a:solidFill>
                  <a:srgbClr val="A709F5"/>
                </a:solidFill>
                <a:effectLst/>
                <a:latin typeface="Menlo"/>
              </a:rPr>
              <a:t>'yes'</a:t>
            </a:r>
            <a:r>
              <a:rPr lang="en-US" sz="1800" b="0" i="0" dirty="0">
                <a:effectLst/>
                <a:latin typeface="Menlo"/>
              </a:rPr>
              <a:t>;</a:t>
            </a:r>
          </a:p>
          <a:p>
            <a:pPr marL="0" indent="0">
              <a:buNone/>
            </a:pPr>
            <a:r>
              <a:rPr lang="en-US" sz="1800" b="0" i="0" dirty="0" err="1">
                <a:effectLst/>
                <a:latin typeface="Menlo"/>
              </a:rPr>
              <a:t>cfg.ylim</a:t>
            </a:r>
            <a:r>
              <a:rPr lang="en-US" sz="1800" b="0" i="0" dirty="0">
                <a:effectLst/>
                <a:latin typeface="Menlo"/>
              </a:rPr>
              <a:t> = [-20 20];</a:t>
            </a:r>
          </a:p>
          <a:p>
            <a:pPr marL="0" indent="0">
              <a:buNone/>
            </a:pPr>
            <a:r>
              <a:rPr lang="en-US" sz="1800" b="0" i="0" dirty="0" err="1">
                <a:effectLst/>
                <a:latin typeface="Menlo"/>
              </a:rPr>
              <a:t>cfg.blocksize</a:t>
            </a:r>
            <a:r>
              <a:rPr lang="en-US" sz="1800" b="0" i="0" dirty="0">
                <a:effectLst/>
                <a:latin typeface="Menlo"/>
              </a:rPr>
              <a:t> = 5;</a:t>
            </a:r>
          </a:p>
          <a:p>
            <a:pPr marL="0" indent="0">
              <a:buNone/>
            </a:pPr>
            <a:r>
              <a:rPr lang="en-US" sz="1800" b="0" i="0" dirty="0" err="1">
                <a:effectLst/>
                <a:latin typeface="Menlo"/>
              </a:rPr>
              <a:t>cfg.channel</a:t>
            </a:r>
            <a:r>
              <a:rPr lang="en-US" sz="1800" b="0" i="0" dirty="0">
                <a:effectLst/>
                <a:latin typeface="Menlo"/>
              </a:rPr>
              <a:t> = 1:64;</a:t>
            </a:r>
          </a:p>
          <a:p>
            <a:pPr marL="0" indent="0">
              <a:buNone/>
            </a:pPr>
            <a:r>
              <a:rPr lang="en-US" sz="1800" b="0" i="0" dirty="0" err="1">
                <a:effectLst/>
                <a:latin typeface="Menlo"/>
              </a:rPr>
              <a:t>ft_databrowser</a:t>
            </a:r>
            <a:r>
              <a:rPr lang="en-US" sz="1800" b="0" i="0" dirty="0">
                <a:effectLst/>
                <a:latin typeface="Menlo"/>
              </a:rPr>
              <a:t>(cfg, </a:t>
            </a:r>
            <a:r>
              <a:rPr lang="en-US" sz="1800" b="0" i="0" dirty="0" err="1">
                <a:effectLst/>
                <a:latin typeface="Menlo"/>
              </a:rPr>
              <a:t>continuous_reref_hpf</a:t>
            </a:r>
            <a:r>
              <a:rPr lang="en-US" sz="1800" b="0" i="0" dirty="0">
                <a:effectLst/>
                <a:latin typeface="Menlo"/>
              </a:rPr>
              <a:t>);</a:t>
            </a:r>
          </a:p>
        </p:txBody>
      </p:sp>
    </p:spTree>
    <p:extLst>
      <p:ext uri="{BB962C8B-B14F-4D97-AF65-F5344CB8AC3E}">
        <p14:creationId xmlns:p14="http://schemas.microsoft.com/office/powerpoint/2010/main" val="36476572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F7F11A-9D12-7BC5-3375-C39A64E84435}"/>
              </a:ext>
            </a:extLst>
          </p:cNvPr>
          <p:cNvSpPr>
            <a:spLocks noGrp="1"/>
          </p:cNvSpPr>
          <p:nvPr>
            <p:ph type="ctrTitle"/>
          </p:nvPr>
        </p:nvSpPr>
        <p:spPr/>
        <p:txBody>
          <a:bodyPr/>
          <a:lstStyle/>
          <a:p>
            <a:r>
              <a:rPr lang="en-US" dirty="0"/>
              <a:t>EEG pre-processing</a:t>
            </a:r>
          </a:p>
        </p:txBody>
      </p:sp>
      <p:sp>
        <p:nvSpPr>
          <p:cNvPr id="3" name="Subtitle 2">
            <a:extLst>
              <a:ext uri="{FF2B5EF4-FFF2-40B4-BE49-F238E27FC236}">
                <a16:creationId xmlns:a16="http://schemas.microsoft.com/office/drawing/2014/main" id="{4EE94710-1635-4DC8-7489-539FDE001B18}"/>
              </a:ext>
            </a:extLst>
          </p:cNvPr>
          <p:cNvSpPr>
            <a:spLocks noGrp="1"/>
          </p:cNvSpPr>
          <p:nvPr>
            <p:ph type="subTitle" idx="1"/>
          </p:nvPr>
        </p:nvSpPr>
        <p:spPr/>
        <p:txBody>
          <a:bodyPr/>
          <a:lstStyle/>
          <a:p>
            <a:r>
              <a:rPr lang="en-US" dirty="0" err="1"/>
              <a:t>Epoching</a:t>
            </a:r>
            <a:endParaRPr lang="en-US" dirty="0"/>
          </a:p>
        </p:txBody>
      </p:sp>
    </p:spTree>
    <p:extLst>
      <p:ext uri="{BB962C8B-B14F-4D97-AF65-F5344CB8AC3E}">
        <p14:creationId xmlns:p14="http://schemas.microsoft.com/office/powerpoint/2010/main" val="21455815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5404AB-E373-86ED-360B-FB23DD776D5A}"/>
              </a:ext>
            </a:extLst>
          </p:cNvPr>
          <p:cNvSpPr>
            <a:spLocks noGrp="1"/>
          </p:cNvSpPr>
          <p:nvPr>
            <p:ph type="title"/>
          </p:nvPr>
        </p:nvSpPr>
        <p:spPr/>
        <p:txBody>
          <a:bodyPr/>
          <a:lstStyle/>
          <a:p>
            <a:r>
              <a:rPr lang="en-US" dirty="0"/>
              <a:t>Where does the signal come from?</a:t>
            </a:r>
          </a:p>
        </p:txBody>
      </p:sp>
      <p:grpSp>
        <p:nvGrpSpPr>
          <p:cNvPr id="13" name="Group 12">
            <a:extLst>
              <a:ext uri="{FF2B5EF4-FFF2-40B4-BE49-F238E27FC236}">
                <a16:creationId xmlns:a16="http://schemas.microsoft.com/office/drawing/2014/main" id="{4278DEA3-580A-C3F7-DAF2-DD719F407CE4}"/>
              </a:ext>
            </a:extLst>
          </p:cNvPr>
          <p:cNvGrpSpPr/>
          <p:nvPr/>
        </p:nvGrpSpPr>
        <p:grpSpPr>
          <a:xfrm>
            <a:off x="6068428" y="1791362"/>
            <a:ext cx="2236681" cy="4292932"/>
            <a:chOff x="1620190" y="1998316"/>
            <a:chExt cx="2236681" cy="4292932"/>
          </a:xfrm>
        </p:grpSpPr>
        <p:grpSp>
          <p:nvGrpSpPr>
            <p:cNvPr id="9" name="Group 8">
              <a:extLst>
                <a:ext uri="{FF2B5EF4-FFF2-40B4-BE49-F238E27FC236}">
                  <a16:creationId xmlns:a16="http://schemas.microsoft.com/office/drawing/2014/main" id="{F04B98FC-76EF-2050-69F1-FC199703F069}"/>
                </a:ext>
              </a:extLst>
            </p:cNvPr>
            <p:cNvGrpSpPr/>
            <p:nvPr/>
          </p:nvGrpSpPr>
          <p:grpSpPr>
            <a:xfrm>
              <a:off x="1620190" y="2487258"/>
              <a:ext cx="2236681" cy="3803990"/>
              <a:chOff x="2338647" y="2318657"/>
              <a:chExt cx="2236681" cy="3803990"/>
            </a:xfrm>
          </p:grpSpPr>
          <p:pic>
            <p:nvPicPr>
              <p:cNvPr id="5" name="Picture 4">
                <a:extLst>
                  <a:ext uri="{FF2B5EF4-FFF2-40B4-BE49-F238E27FC236}">
                    <a16:creationId xmlns:a16="http://schemas.microsoft.com/office/drawing/2014/main" id="{A2557FE3-EAEB-00BB-F8EE-3369AED968CD}"/>
                  </a:ext>
                </a:extLst>
              </p:cNvPr>
              <p:cNvPicPr>
                <a:picLocks noChangeAspect="1"/>
              </p:cNvPicPr>
              <p:nvPr/>
            </p:nvPicPr>
            <p:blipFill>
              <a:blip r:embed="rId3"/>
              <a:stretch>
                <a:fillRect/>
              </a:stretch>
            </p:blipFill>
            <p:spPr>
              <a:xfrm>
                <a:off x="2338647" y="2318657"/>
                <a:ext cx="2236681" cy="3803990"/>
              </a:xfrm>
              <a:prstGeom prst="rect">
                <a:avLst/>
              </a:prstGeom>
            </p:spPr>
          </p:pic>
          <p:sp>
            <p:nvSpPr>
              <p:cNvPr id="6" name="Rectangle 5">
                <a:extLst>
                  <a:ext uri="{FF2B5EF4-FFF2-40B4-BE49-F238E27FC236}">
                    <a16:creationId xmlns:a16="http://schemas.microsoft.com/office/drawing/2014/main" id="{E497853B-D38E-3B93-2172-E91F59CCC5F7}"/>
                  </a:ext>
                </a:extLst>
              </p:cNvPr>
              <p:cNvSpPr/>
              <p:nvPr/>
            </p:nvSpPr>
            <p:spPr>
              <a:xfrm>
                <a:off x="2338647" y="4071257"/>
                <a:ext cx="2236681" cy="870858"/>
              </a:xfrm>
              <a:prstGeom prst="rect">
                <a:avLst/>
              </a:prstGeom>
              <a:solidFill>
                <a:srgbClr val="FFFF00">
                  <a:alpha val="3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TextBox 9">
              <a:extLst>
                <a:ext uri="{FF2B5EF4-FFF2-40B4-BE49-F238E27FC236}">
                  <a16:creationId xmlns:a16="http://schemas.microsoft.com/office/drawing/2014/main" id="{347596D6-C3C4-EC75-50FD-D9791D66F350}"/>
                </a:ext>
              </a:extLst>
            </p:cNvPr>
            <p:cNvSpPr txBox="1"/>
            <p:nvPr/>
          </p:nvSpPr>
          <p:spPr>
            <a:xfrm>
              <a:off x="1717320" y="1998316"/>
              <a:ext cx="2042419" cy="369332"/>
            </a:xfrm>
            <a:prstGeom prst="rect">
              <a:avLst/>
            </a:prstGeom>
            <a:noFill/>
          </p:spPr>
          <p:txBody>
            <a:bodyPr wrap="none" rtlCol="0">
              <a:spAutoFit/>
            </a:bodyPr>
            <a:lstStyle/>
            <a:p>
              <a:r>
                <a:rPr lang="en-US" dirty="0"/>
                <a:t>Pyramidal neurons</a:t>
              </a:r>
            </a:p>
          </p:txBody>
        </p:sp>
      </p:grpSp>
      <p:grpSp>
        <p:nvGrpSpPr>
          <p:cNvPr id="12" name="Group 11">
            <a:extLst>
              <a:ext uri="{FF2B5EF4-FFF2-40B4-BE49-F238E27FC236}">
                <a16:creationId xmlns:a16="http://schemas.microsoft.com/office/drawing/2014/main" id="{55AD8C64-9630-2D78-C44C-77881E282B56}"/>
              </a:ext>
            </a:extLst>
          </p:cNvPr>
          <p:cNvGrpSpPr/>
          <p:nvPr/>
        </p:nvGrpSpPr>
        <p:grpSpPr>
          <a:xfrm>
            <a:off x="8417825" y="1851920"/>
            <a:ext cx="3774175" cy="4232374"/>
            <a:chOff x="7899169" y="1939005"/>
            <a:chExt cx="3774175" cy="4232374"/>
          </a:xfrm>
        </p:grpSpPr>
        <p:pic>
          <p:nvPicPr>
            <p:cNvPr id="8" name="Picture 7">
              <a:extLst>
                <a:ext uri="{FF2B5EF4-FFF2-40B4-BE49-F238E27FC236}">
                  <a16:creationId xmlns:a16="http://schemas.microsoft.com/office/drawing/2014/main" id="{42580C10-0935-5946-5300-95A9874A4F03}"/>
                </a:ext>
              </a:extLst>
            </p:cNvPr>
            <p:cNvPicPr>
              <a:picLocks noChangeAspect="1"/>
            </p:cNvPicPr>
            <p:nvPr/>
          </p:nvPicPr>
          <p:blipFill>
            <a:blip r:embed="rId4"/>
            <a:stretch>
              <a:fillRect/>
            </a:stretch>
          </p:blipFill>
          <p:spPr>
            <a:xfrm>
              <a:off x="8011886" y="2308337"/>
              <a:ext cx="3548742" cy="3863042"/>
            </a:xfrm>
            <a:prstGeom prst="rect">
              <a:avLst/>
            </a:prstGeom>
          </p:spPr>
        </p:pic>
        <p:sp>
          <p:nvSpPr>
            <p:cNvPr id="11" name="TextBox 10">
              <a:extLst>
                <a:ext uri="{FF2B5EF4-FFF2-40B4-BE49-F238E27FC236}">
                  <a16:creationId xmlns:a16="http://schemas.microsoft.com/office/drawing/2014/main" id="{6A2CFD8C-D0C7-32BA-9C39-5403DA9DEF1C}"/>
                </a:ext>
              </a:extLst>
            </p:cNvPr>
            <p:cNvSpPr txBox="1"/>
            <p:nvPr/>
          </p:nvSpPr>
          <p:spPr>
            <a:xfrm>
              <a:off x="7899169" y="1939005"/>
              <a:ext cx="3774175" cy="369332"/>
            </a:xfrm>
            <a:prstGeom prst="rect">
              <a:avLst/>
            </a:prstGeom>
            <a:noFill/>
          </p:spPr>
          <p:txBody>
            <a:bodyPr wrap="none" rtlCol="0">
              <a:spAutoFit/>
            </a:bodyPr>
            <a:lstStyle/>
            <a:p>
              <a:r>
                <a:rPr lang="en-US" dirty="0"/>
                <a:t>Current flow from soma to dendrites</a:t>
              </a:r>
            </a:p>
          </p:txBody>
        </p:sp>
      </p:grpSp>
      <p:sp>
        <p:nvSpPr>
          <p:cNvPr id="14" name="TextBox 13">
            <a:extLst>
              <a:ext uri="{FF2B5EF4-FFF2-40B4-BE49-F238E27FC236}">
                <a16:creationId xmlns:a16="http://schemas.microsoft.com/office/drawing/2014/main" id="{49B8A718-1C21-7FD2-0A5F-CD59A3378F73}"/>
              </a:ext>
            </a:extLst>
          </p:cNvPr>
          <p:cNvSpPr txBox="1"/>
          <p:nvPr/>
        </p:nvSpPr>
        <p:spPr>
          <a:xfrm>
            <a:off x="1023257" y="1791362"/>
            <a:ext cx="4593772" cy="3693319"/>
          </a:xfrm>
          <a:prstGeom prst="rect">
            <a:avLst/>
          </a:prstGeom>
          <a:noFill/>
        </p:spPr>
        <p:txBody>
          <a:bodyPr wrap="square" rtlCol="0">
            <a:spAutoFit/>
          </a:bodyPr>
          <a:lstStyle/>
          <a:p>
            <a:pPr marL="285750" indent="-285750">
              <a:buFont typeface="Arial" panose="020B0604020202020204" pitchFamily="34" charset="0"/>
              <a:buChar char="•"/>
            </a:pPr>
            <a:r>
              <a:rPr lang="en-US" dirty="0"/>
              <a:t>EEG signal is generated by pyramidal neurons located (mostly) in layers IV, V and VI of the cortex.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 large population of neurons must be active for the electrodes to detect any sort of signal.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These neurons must be aligned so that their potential do not cancel out. Pyramidal neurons are vertically aligned in the cortex (this is not true for sub-cortical regions). </a:t>
            </a:r>
          </a:p>
        </p:txBody>
      </p:sp>
    </p:spTree>
    <p:extLst>
      <p:ext uri="{BB962C8B-B14F-4D97-AF65-F5344CB8AC3E}">
        <p14:creationId xmlns:p14="http://schemas.microsoft.com/office/powerpoint/2010/main" val="17838304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1F131-BF09-7E5D-EC8D-FDF2AC552130}"/>
              </a:ext>
            </a:extLst>
          </p:cNvPr>
          <p:cNvSpPr>
            <a:spLocks noGrp="1"/>
          </p:cNvSpPr>
          <p:nvPr>
            <p:ph type="title"/>
          </p:nvPr>
        </p:nvSpPr>
        <p:spPr/>
        <p:txBody>
          <a:bodyPr/>
          <a:lstStyle/>
          <a:p>
            <a:r>
              <a:rPr lang="en-US" dirty="0"/>
              <a:t>In </a:t>
            </a:r>
            <a:r>
              <a:rPr lang="en-US" dirty="0" err="1"/>
              <a:t>Matlab</a:t>
            </a:r>
            <a:endParaRPr lang="en-US" dirty="0"/>
          </a:p>
        </p:txBody>
      </p:sp>
      <p:sp>
        <p:nvSpPr>
          <p:cNvPr id="4" name="TextBox 3">
            <a:extLst>
              <a:ext uri="{FF2B5EF4-FFF2-40B4-BE49-F238E27FC236}">
                <a16:creationId xmlns:a16="http://schemas.microsoft.com/office/drawing/2014/main" id="{E4531FCD-07E2-5BAF-E990-EBF33A393D33}"/>
              </a:ext>
            </a:extLst>
          </p:cNvPr>
          <p:cNvSpPr txBox="1"/>
          <p:nvPr/>
        </p:nvSpPr>
        <p:spPr>
          <a:xfrm>
            <a:off x="0" y="1690688"/>
            <a:ext cx="6146491" cy="4832092"/>
          </a:xfrm>
          <a:prstGeom prst="rect">
            <a:avLst/>
          </a:prstGeom>
          <a:noFill/>
        </p:spPr>
        <p:txBody>
          <a:bodyPr wrap="none" rtlCol="0">
            <a:spAutoFit/>
          </a:bodyPr>
          <a:lstStyle/>
          <a:p>
            <a:r>
              <a:rPr lang="en-US" sz="1400" b="0" i="0" dirty="0">
                <a:solidFill>
                  <a:srgbClr val="008013"/>
                </a:solidFill>
                <a:effectLst/>
                <a:latin typeface="Menlo"/>
              </a:rPr>
              <a:t>%% </a:t>
            </a:r>
            <a:r>
              <a:rPr lang="en-US" sz="1400" b="0" i="0" dirty="0" err="1">
                <a:solidFill>
                  <a:srgbClr val="008013"/>
                </a:solidFill>
                <a:effectLst/>
                <a:latin typeface="Menlo"/>
              </a:rPr>
              <a:t>Epoching</a:t>
            </a:r>
            <a:r>
              <a:rPr lang="en-US" sz="1400" b="0" i="0" dirty="0">
                <a:solidFill>
                  <a:srgbClr val="008013"/>
                </a:solidFill>
                <a:effectLst/>
                <a:latin typeface="Menlo"/>
              </a:rPr>
              <a:t>!</a:t>
            </a:r>
            <a:endParaRPr lang="en-US" sz="1400" b="0" i="0" dirty="0">
              <a:effectLst/>
              <a:latin typeface="Menlo"/>
            </a:endParaRPr>
          </a:p>
          <a:p>
            <a:r>
              <a:rPr lang="en-US" sz="1400" b="0" i="0" dirty="0">
                <a:solidFill>
                  <a:srgbClr val="008013"/>
                </a:solidFill>
                <a:effectLst/>
                <a:latin typeface="Menlo"/>
              </a:rPr>
              <a:t>%First let's have a look at our events of interest</a:t>
            </a:r>
            <a:endParaRPr lang="en-US" sz="1400" b="0" i="0" dirty="0">
              <a:effectLst/>
              <a:latin typeface="Menlo"/>
            </a:endParaRPr>
          </a:p>
          <a:p>
            <a:r>
              <a:rPr lang="en-US" sz="1400" b="0" i="0" dirty="0">
                <a:effectLst/>
                <a:latin typeface="Menlo"/>
              </a:rPr>
              <a:t>cfg = [];</a:t>
            </a:r>
          </a:p>
          <a:p>
            <a:r>
              <a:rPr lang="en-US" sz="1400" b="0" i="0" dirty="0" err="1">
                <a:effectLst/>
                <a:latin typeface="Menlo"/>
              </a:rPr>
              <a:t>cfg.dataset</a:t>
            </a:r>
            <a:r>
              <a:rPr lang="en-US" sz="1400" b="0" i="0" dirty="0">
                <a:effectLst/>
                <a:latin typeface="Menlo"/>
              </a:rPr>
              <a:t> = dataset;</a:t>
            </a:r>
          </a:p>
          <a:p>
            <a:r>
              <a:rPr lang="en-US" sz="1400" b="0" i="0" dirty="0" err="1">
                <a:effectLst/>
                <a:latin typeface="Menlo"/>
              </a:rPr>
              <a:t>cfg.trialfun</a:t>
            </a:r>
            <a:r>
              <a:rPr lang="en-US" sz="1400" b="0" i="0" dirty="0">
                <a:effectLst/>
                <a:latin typeface="Menlo"/>
              </a:rPr>
              <a:t> = </a:t>
            </a:r>
            <a:r>
              <a:rPr lang="en-US" sz="1400" b="0" i="0" dirty="0">
                <a:solidFill>
                  <a:srgbClr val="A709F5"/>
                </a:solidFill>
                <a:effectLst/>
                <a:latin typeface="Menlo"/>
              </a:rPr>
              <a:t>'</a:t>
            </a:r>
            <a:r>
              <a:rPr lang="en-US" sz="1400" b="0" i="0" dirty="0" err="1">
                <a:solidFill>
                  <a:srgbClr val="A709F5"/>
                </a:solidFill>
                <a:effectLst/>
                <a:latin typeface="Menlo"/>
              </a:rPr>
              <a:t>ft_trialfun_general</a:t>
            </a:r>
            <a:r>
              <a:rPr lang="en-US" sz="1400" b="0" i="0" dirty="0">
                <a:solidFill>
                  <a:srgbClr val="A709F5"/>
                </a:solidFill>
                <a:effectLst/>
                <a:latin typeface="Menlo"/>
              </a:rPr>
              <a:t>'</a:t>
            </a:r>
            <a:r>
              <a:rPr lang="en-US" sz="1400" b="0" i="0" dirty="0">
                <a:effectLst/>
                <a:latin typeface="Menlo"/>
              </a:rPr>
              <a:t>; </a:t>
            </a:r>
            <a:r>
              <a:rPr lang="en-US" sz="1400" b="0" i="0" dirty="0">
                <a:solidFill>
                  <a:srgbClr val="008013"/>
                </a:solidFill>
                <a:effectLst/>
                <a:latin typeface="Menlo"/>
              </a:rPr>
              <a:t>% this is the default</a:t>
            </a:r>
            <a:endParaRPr lang="en-US" sz="1400" b="0" i="0" dirty="0">
              <a:effectLst/>
              <a:latin typeface="Menlo"/>
            </a:endParaRPr>
          </a:p>
          <a:p>
            <a:r>
              <a:rPr lang="en-US" sz="1400" b="0" i="0" dirty="0" err="1">
                <a:effectLst/>
                <a:latin typeface="Menlo"/>
              </a:rPr>
              <a:t>cfg.trialdef.eventtype</a:t>
            </a:r>
            <a:r>
              <a:rPr lang="en-US" sz="1400" b="0" i="0" dirty="0">
                <a:effectLst/>
                <a:latin typeface="Menlo"/>
              </a:rPr>
              <a:t> = </a:t>
            </a:r>
            <a:r>
              <a:rPr lang="en-US" sz="1400" b="0" i="0" dirty="0">
                <a:solidFill>
                  <a:srgbClr val="A709F5"/>
                </a:solidFill>
                <a:effectLst/>
                <a:latin typeface="Menlo"/>
              </a:rPr>
              <a:t>'STATUS'</a:t>
            </a:r>
            <a:r>
              <a:rPr lang="en-US" sz="1400" b="0" i="0" dirty="0">
                <a:effectLst/>
                <a:latin typeface="Menlo"/>
              </a:rPr>
              <a:t>;</a:t>
            </a:r>
          </a:p>
          <a:p>
            <a:r>
              <a:rPr lang="en-US" sz="1400" b="0" i="0" dirty="0" err="1">
                <a:effectLst/>
                <a:latin typeface="Menlo"/>
              </a:rPr>
              <a:t>cfg.trialdef.eventvalue</a:t>
            </a:r>
            <a:r>
              <a:rPr lang="en-US" sz="1400" b="0" i="0" dirty="0">
                <a:effectLst/>
                <a:latin typeface="Menlo"/>
              </a:rPr>
              <a:t> = 128; </a:t>
            </a:r>
            <a:r>
              <a:rPr lang="en-US" sz="1400" b="0" i="0" dirty="0">
                <a:solidFill>
                  <a:srgbClr val="008013"/>
                </a:solidFill>
                <a:effectLst/>
                <a:latin typeface="Menlo"/>
              </a:rPr>
              <a:t>% the values of the stimulus</a:t>
            </a:r>
            <a:endParaRPr lang="en-US" sz="1400" b="0" i="0" dirty="0">
              <a:effectLst/>
              <a:latin typeface="Menlo"/>
            </a:endParaRPr>
          </a:p>
          <a:p>
            <a:r>
              <a:rPr lang="en-US" sz="1400" b="0" i="0" dirty="0" err="1">
                <a:effectLst/>
                <a:latin typeface="Menlo"/>
              </a:rPr>
              <a:t>prova</a:t>
            </a:r>
            <a:r>
              <a:rPr lang="en-US" sz="1400" b="0" i="0" dirty="0">
                <a:effectLst/>
                <a:latin typeface="Menlo"/>
              </a:rPr>
              <a:t> = </a:t>
            </a:r>
            <a:r>
              <a:rPr lang="en-US" sz="1400" b="0" i="0" dirty="0" err="1">
                <a:effectLst/>
                <a:latin typeface="Menlo"/>
              </a:rPr>
              <a:t>ft_read_event</a:t>
            </a:r>
            <a:r>
              <a:rPr lang="en-US" sz="1400" b="0" i="0" dirty="0">
                <a:effectLst/>
                <a:latin typeface="Menlo"/>
              </a:rPr>
              <a:t>(dataset);</a:t>
            </a:r>
          </a:p>
          <a:p>
            <a:r>
              <a:rPr lang="en-US" sz="1400" b="0" i="0" dirty="0">
                <a:solidFill>
                  <a:srgbClr val="0E00FF"/>
                </a:solidFill>
                <a:effectLst/>
                <a:latin typeface="Menlo"/>
              </a:rPr>
              <a:t>for </a:t>
            </a:r>
            <a:r>
              <a:rPr lang="en-US" sz="1400" b="0" i="0" dirty="0" err="1">
                <a:effectLst/>
                <a:latin typeface="Menlo"/>
              </a:rPr>
              <a:t>i</a:t>
            </a:r>
            <a:r>
              <a:rPr lang="en-US" sz="1400" b="0" i="0" dirty="0">
                <a:effectLst/>
                <a:latin typeface="Menlo"/>
              </a:rPr>
              <a:t> = 1:length(</a:t>
            </a:r>
            <a:r>
              <a:rPr lang="en-US" sz="1400" b="0" i="0" dirty="0" err="1">
                <a:effectLst/>
                <a:latin typeface="Menlo"/>
              </a:rPr>
              <a:t>prova</a:t>
            </a:r>
            <a:r>
              <a:rPr lang="en-US" sz="1400" b="0" i="0" dirty="0">
                <a:effectLst/>
                <a:latin typeface="Menlo"/>
              </a:rPr>
              <a:t>)</a:t>
            </a:r>
          </a:p>
          <a:p>
            <a:r>
              <a:rPr lang="en-US" sz="1400" b="0" i="0" dirty="0" err="1">
                <a:effectLst/>
                <a:latin typeface="Menlo"/>
              </a:rPr>
              <a:t>prova</a:t>
            </a:r>
            <a:r>
              <a:rPr lang="en-US" sz="1400" b="0" i="0" dirty="0">
                <a:effectLst/>
                <a:latin typeface="Menlo"/>
              </a:rPr>
              <a:t>(</a:t>
            </a:r>
            <a:r>
              <a:rPr lang="en-US" sz="1400" b="0" i="0" dirty="0" err="1">
                <a:effectLst/>
                <a:latin typeface="Menlo"/>
              </a:rPr>
              <a:t>i</a:t>
            </a:r>
            <a:r>
              <a:rPr lang="en-US" sz="1400" b="0" i="0" dirty="0">
                <a:effectLst/>
                <a:latin typeface="Menlo"/>
              </a:rPr>
              <a:t>).sample = round(</a:t>
            </a:r>
            <a:r>
              <a:rPr lang="en-US" sz="1400" b="0" i="0" dirty="0" err="1">
                <a:effectLst/>
                <a:latin typeface="Menlo"/>
              </a:rPr>
              <a:t>prova</a:t>
            </a:r>
            <a:r>
              <a:rPr lang="en-US" sz="1400" b="0" i="0" dirty="0">
                <a:effectLst/>
                <a:latin typeface="Menlo"/>
              </a:rPr>
              <a:t>(</a:t>
            </a:r>
            <a:r>
              <a:rPr lang="en-US" sz="1400" b="0" i="0" dirty="0" err="1">
                <a:effectLst/>
                <a:latin typeface="Menlo"/>
              </a:rPr>
              <a:t>i</a:t>
            </a:r>
            <a:r>
              <a:rPr lang="en-US" sz="1400" b="0" i="0" dirty="0">
                <a:effectLst/>
                <a:latin typeface="Menlo"/>
              </a:rPr>
              <a:t>).sample/8);</a:t>
            </a:r>
          </a:p>
          <a:p>
            <a:r>
              <a:rPr lang="en-US" sz="1400" b="0" i="0" dirty="0">
                <a:solidFill>
                  <a:srgbClr val="0E00FF"/>
                </a:solidFill>
                <a:effectLst/>
                <a:latin typeface="Menlo"/>
              </a:rPr>
              <a:t>end</a:t>
            </a:r>
            <a:endParaRPr lang="en-US" sz="1400" b="0" i="0" dirty="0">
              <a:effectLst/>
              <a:latin typeface="Menlo"/>
            </a:endParaRPr>
          </a:p>
          <a:p>
            <a:endParaRPr lang="en-US" sz="1400" b="0" i="0" dirty="0">
              <a:effectLst/>
              <a:latin typeface="Menlo"/>
            </a:endParaRPr>
          </a:p>
          <a:p>
            <a:r>
              <a:rPr lang="en-US" sz="1400" b="0" i="0" dirty="0" err="1">
                <a:effectLst/>
                <a:latin typeface="Menlo"/>
              </a:rPr>
              <a:t>continuous_reref_hpf.cfg.previous</a:t>
            </a:r>
            <a:r>
              <a:rPr lang="en-US" sz="1400" b="0" i="0" dirty="0">
                <a:effectLst/>
                <a:latin typeface="Menlo"/>
              </a:rPr>
              <a:t> = </a:t>
            </a:r>
            <a:r>
              <a:rPr lang="en-US" sz="1400" b="0" i="0" dirty="0" err="1">
                <a:effectLst/>
                <a:latin typeface="Menlo"/>
              </a:rPr>
              <a:t>rmfield</a:t>
            </a:r>
            <a:r>
              <a:rPr lang="en-US" sz="1400" b="0" i="0" dirty="0">
                <a:effectLst/>
                <a:latin typeface="Menlo"/>
              </a:rPr>
              <a:t>(</a:t>
            </a:r>
            <a:r>
              <a:rPr lang="en-US" sz="1400" b="0" i="0" dirty="0" err="1">
                <a:effectLst/>
                <a:latin typeface="Menlo"/>
              </a:rPr>
              <a:t>continuous_reref_hpf.cfg.previous</a:t>
            </a:r>
            <a:r>
              <a:rPr lang="en-US" sz="1400" b="0" i="0" dirty="0">
                <a:effectLst/>
                <a:latin typeface="Menlo"/>
              </a:rPr>
              <a:t>, …</a:t>
            </a:r>
          </a:p>
          <a:p>
            <a:r>
              <a:rPr lang="en-US" sz="1400" dirty="0">
                <a:latin typeface="Menlo"/>
              </a:rPr>
              <a:t>				</a:t>
            </a:r>
            <a:r>
              <a:rPr lang="en-US" sz="1400" b="0" i="0" dirty="0">
                <a:solidFill>
                  <a:srgbClr val="A709F5"/>
                </a:solidFill>
                <a:effectLst/>
                <a:latin typeface="Menlo"/>
              </a:rPr>
              <a:t>'</a:t>
            </a:r>
            <a:r>
              <a:rPr lang="en-US" sz="1400" b="0" i="0" dirty="0" err="1">
                <a:solidFill>
                  <a:srgbClr val="A709F5"/>
                </a:solidFill>
                <a:effectLst/>
                <a:latin typeface="Menlo"/>
              </a:rPr>
              <a:t>origfs</a:t>
            </a:r>
            <a:r>
              <a:rPr lang="en-US" sz="1400" b="0" i="0" dirty="0">
                <a:solidFill>
                  <a:srgbClr val="A709F5"/>
                </a:solidFill>
                <a:effectLst/>
                <a:latin typeface="Menlo"/>
              </a:rPr>
              <a:t>'</a:t>
            </a:r>
            <a:r>
              <a:rPr lang="en-US" sz="1400" b="0" i="0" dirty="0">
                <a:effectLst/>
                <a:latin typeface="Menlo"/>
              </a:rPr>
              <a:t>);</a:t>
            </a:r>
          </a:p>
          <a:p>
            <a:r>
              <a:rPr lang="en-US" sz="1400" b="0" i="0" dirty="0">
                <a:effectLst/>
                <a:latin typeface="Menlo"/>
              </a:rPr>
              <a:t>cfg = []; </a:t>
            </a:r>
          </a:p>
          <a:p>
            <a:r>
              <a:rPr lang="en-US" sz="1400" b="0" i="0" dirty="0" err="1">
                <a:effectLst/>
                <a:latin typeface="Menlo"/>
              </a:rPr>
              <a:t>cfg.event</a:t>
            </a:r>
            <a:r>
              <a:rPr lang="en-US" sz="1400" b="0" i="0" dirty="0">
                <a:effectLst/>
                <a:latin typeface="Menlo"/>
              </a:rPr>
              <a:t> = </a:t>
            </a:r>
            <a:r>
              <a:rPr lang="en-US" sz="1400" b="0" i="0" dirty="0" err="1">
                <a:effectLst/>
                <a:latin typeface="Menlo"/>
              </a:rPr>
              <a:t>prova</a:t>
            </a:r>
            <a:r>
              <a:rPr lang="en-US" sz="1400" b="0" i="0" dirty="0">
                <a:effectLst/>
                <a:latin typeface="Menlo"/>
              </a:rPr>
              <a:t>;</a:t>
            </a:r>
          </a:p>
          <a:p>
            <a:r>
              <a:rPr lang="en-US" sz="1400" b="0" i="0" dirty="0" err="1">
                <a:effectLst/>
                <a:latin typeface="Menlo"/>
              </a:rPr>
              <a:t>cfg.plotevents</a:t>
            </a:r>
            <a:r>
              <a:rPr lang="en-US" sz="1400" b="0" i="0" dirty="0">
                <a:effectLst/>
                <a:latin typeface="Menlo"/>
              </a:rPr>
              <a:t> = </a:t>
            </a:r>
            <a:r>
              <a:rPr lang="en-US" sz="1400" b="0" i="0" dirty="0">
                <a:solidFill>
                  <a:srgbClr val="A709F5"/>
                </a:solidFill>
                <a:effectLst/>
                <a:latin typeface="Menlo"/>
              </a:rPr>
              <a:t>'yes'</a:t>
            </a:r>
            <a:r>
              <a:rPr lang="en-US" sz="1400" b="0" i="0" dirty="0">
                <a:effectLst/>
                <a:latin typeface="Menlo"/>
              </a:rPr>
              <a:t>; </a:t>
            </a:r>
          </a:p>
          <a:p>
            <a:r>
              <a:rPr lang="en-US" sz="1400" b="0" i="0" dirty="0" err="1">
                <a:effectLst/>
                <a:latin typeface="Menlo"/>
              </a:rPr>
              <a:t>cfg.continuous</a:t>
            </a:r>
            <a:r>
              <a:rPr lang="en-US" sz="1400" b="0" i="0" dirty="0">
                <a:effectLst/>
                <a:latin typeface="Menlo"/>
              </a:rPr>
              <a:t> = </a:t>
            </a:r>
            <a:r>
              <a:rPr lang="en-US" sz="1400" b="0" i="0" dirty="0">
                <a:solidFill>
                  <a:srgbClr val="A709F5"/>
                </a:solidFill>
                <a:effectLst/>
                <a:latin typeface="Menlo"/>
              </a:rPr>
              <a:t>'yes'</a:t>
            </a:r>
            <a:r>
              <a:rPr lang="en-US" sz="1400" b="0" i="0" dirty="0">
                <a:effectLst/>
                <a:latin typeface="Menlo"/>
              </a:rPr>
              <a:t>;</a:t>
            </a:r>
          </a:p>
          <a:p>
            <a:r>
              <a:rPr lang="en-US" sz="1400" b="0" i="0" dirty="0" err="1">
                <a:effectLst/>
                <a:latin typeface="Menlo"/>
              </a:rPr>
              <a:t>cfg.ylim</a:t>
            </a:r>
            <a:r>
              <a:rPr lang="en-US" sz="1400" b="0" i="0" dirty="0">
                <a:effectLst/>
                <a:latin typeface="Menlo"/>
              </a:rPr>
              <a:t> = [-20 20];</a:t>
            </a:r>
          </a:p>
          <a:p>
            <a:r>
              <a:rPr lang="en-US" sz="1400" b="0" i="0" dirty="0" err="1">
                <a:effectLst/>
                <a:latin typeface="Menlo"/>
              </a:rPr>
              <a:t>cfg.blocksize</a:t>
            </a:r>
            <a:r>
              <a:rPr lang="en-US" sz="1400" b="0" i="0" dirty="0">
                <a:effectLst/>
                <a:latin typeface="Menlo"/>
              </a:rPr>
              <a:t> = 5;</a:t>
            </a:r>
          </a:p>
          <a:p>
            <a:r>
              <a:rPr lang="en-US" sz="1400" b="0" i="0" dirty="0" err="1">
                <a:effectLst/>
                <a:latin typeface="Menlo"/>
              </a:rPr>
              <a:t>cfg.channel</a:t>
            </a:r>
            <a:r>
              <a:rPr lang="en-US" sz="1400" b="0" i="0" dirty="0">
                <a:effectLst/>
                <a:latin typeface="Menlo"/>
              </a:rPr>
              <a:t> = 1:64;</a:t>
            </a:r>
          </a:p>
          <a:p>
            <a:r>
              <a:rPr lang="en-US" sz="1400" b="0" i="0" dirty="0" err="1">
                <a:effectLst/>
                <a:latin typeface="Menlo"/>
              </a:rPr>
              <a:t>ft_databrowser</a:t>
            </a:r>
            <a:r>
              <a:rPr lang="en-US" sz="1400" b="0" i="0" dirty="0">
                <a:effectLst/>
                <a:latin typeface="Menlo"/>
              </a:rPr>
              <a:t>(cfg, </a:t>
            </a:r>
            <a:r>
              <a:rPr lang="en-US" sz="1400" b="0" i="0" dirty="0" err="1">
                <a:effectLst/>
                <a:latin typeface="Menlo"/>
              </a:rPr>
              <a:t>continuous_reref_hpf</a:t>
            </a:r>
            <a:r>
              <a:rPr lang="en-US" sz="1400" b="0" i="0" dirty="0">
                <a:effectLst/>
                <a:latin typeface="Menlo"/>
              </a:rPr>
              <a:t>);</a:t>
            </a:r>
          </a:p>
        </p:txBody>
      </p:sp>
      <p:pic>
        <p:nvPicPr>
          <p:cNvPr id="6" name="Picture 5">
            <a:extLst>
              <a:ext uri="{FF2B5EF4-FFF2-40B4-BE49-F238E27FC236}">
                <a16:creationId xmlns:a16="http://schemas.microsoft.com/office/drawing/2014/main" id="{43E56E82-8350-2C32-8CE5-66749C934C33}"/>
              </a:ext>
            </a:extLst>
          </p:cNvPr>
          <p:cNvPicPr>
            <a:picLocks noChangeAspect="1"/>
          </p:cNvPicPr>
          <p:nvPr/>
        </p:nvPicPr>
        <p:blipFill>
          <a:blip r:embed="rId2"/>
          <a:stretch>
            <a:fillRect/>
          </a:stretch>
        </p:blipFill>
        <p:spPr>
          <a:xfrm>
            <a:off x="6734175" y="1428750"/>
            <a:ext cx="5334000" cy="4000500"/>
          </a:xfrm>
          <a:prstGeom prst="rect">
            <a:avLst/>
          </a:prstGeom>
        </p:spPr>
      </p:pic>
    </p:spTree>
    <p:extLst>
      <p:ext uri="{BB962C8B-B14F-4D97-AF65-F5344CB8AC3E}">
        <p14:creationId xmlns:p14="http://schemas.microsoft.com/office/powerpoint/2010/main" val="16320384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6D39FD-CF7E-0C20-9232-737408143152}"/>
              </a:ext>
            </a:extLst>
          </p:cNvPr>
          <p:cNvSpPr>
            <a:spLocks noGrp="1"/>
          </p:cNvSpPr>
          <p:nvPr>
            <p:ph type="title"/>
          </p:nvPr>
        </p:nvSpPr>
        <p:spPr/>
        <p:txBody>
          <a:bodyPr/>
          <a:lstStyle/>
          <a:p>
            <a:r>
              <a:rPr lang="en-US" dirty="0"/>
              <a:t>In </a:t>
            </a:r>
            <a:r>
              <a:rPr lang="en-US" dirty="0" err="1"/>
              <a:t>Matlab</a:t>
            </a:r>
            <a:endParaRPr lang="en-US" dirty="0"/>
          </a:p>
        </p:txBody>
      </p:sp>
      <p:sp>
        <p:nvSpPr>
          <p:cNvPr id="4" name="TextBox 3">
            <a:extLst>
              <a:ext uri="{FF2B5EF4-FFF2-40B4-BE49-F238E27FC236}">
                <a16:creationId xmlns:a16="http://schemas.microsoft.com/office/drawing/2014/main" id="{FBDBE467-78CD-C61E-9711-CE2D02C04EA1}"/>
              </a:ext>
            </a:extLst>
          </p:cNvPr>
          <p:cNvSpPr txBox="1"/>
          <p:nvPr/>
        </p:nvSpPr>
        <p:spPr>
          <a:xfrm>
            <a:off x="0" y="1690688"/>
            <a:ext cx="5012206" cy="5262979"/>
          </a:xfrm>
          <a:prstGeom prst="rect">
            <a:avLst/>
          </a:prstGeom>
          <a:noFill/>
        </p:spPr>
        <p:txBody>
          <a:bodyPr wrap="none" rtlCol="0">
            <a:spAutoFit/>
          </a:bodyPr>
          <a:lstStyle/>
          <a:p>
            <a:r>
              <a:rPr lang="en-US" sz="1600" b="0" i="0" dirty="0">
                <a:solidFill>
                  <a:srgbClr val="008013"/>
                </a:solidFill>
                <a:effectLst/>
                <a:latin typeface="Menlo"/>
              </a:rPr>
              <a:t>%Then do proper epoch</a:t>
            </a:r>
            <a:endParaRPr lang="en-US" sz="1600" b="0" i="0" dirty="0">
              <a:effectLst/>
              <a:latin typeface="Menlo"/>
            </a:endParaRPr>
          </a:p>
          <a:p>
            <a:r>
              <a:rPr lang="en-US" sz="1600" b="0" i="0" dirty="0" err="1">
                <a:effectLst/>
                <a:latin typeface="Menlo"/>
              </a:rPr>
              <a:t>trl</a:t>
            </a:r>
            <a:r>
              <a:rPr lang="en-US" sz="1600" b="0" i="0" dirty="0">
                <a:effectLst/>
                <a:latin typeface="Menlo"/>
              </a:rPr>
              <a:t> = [];</a:t>
            </a:r>
          </a:p>
          <a:p>
            <a:r>
              <a:rPr lang="en-US" sz="1600" b="0" i="0" dirty="0">
                <a:effectLst/>
                <a:latin typeface="Menlo"/>
              </a:rPr>
              <a:t>cfg = [];</a:t>
            </a:r>
          </a:p>
          <a:p>
            <a:r>
              <a:rPr lang="en-US" sz="1600" b="0" i="0" dirty="0" err="1">
                <a:effectLst/>
                <a:latin typeface="Menlo"/>
              </a:rPr>
              <a:t>cfg.dataset</a:t>
            </a:r>
            <a:r>
              <a:rPr lang="en-US" sz="1600" b="0" i="0" dirty="0">
                <a:effectLst/>
                <a:latin typeface="Menlo"/>
              </a:rPr>
              <a:t> = dataset;</a:t>
            </a:r>
          </a:p>
          <a:p>
            <a:r>
              <a:rPr lang="en-US" sz="1600" b="0" i="0" dirty="0" err="1">
                <a:effectLst/>
                <a:latin typeface="Menlo"/>
              </a:rPr>
              <a:t>cfg.trialfun</a:t>
            </a:r>
            <a:r>
              <a:rPr lang="en-US" sz="1600" b="0" i="0" dirty="0">
                <a:effectLst/>
                <a:latin typeface="Menlo"/>
              </a:rPr>
              <a:t> = </a:t>
            </a:r>
            <a:r>
              <a:rPr lang="en-US" sz="1600" b="0" i="0" dirty="0">
                <a:solidFill>
                  <a:srgbClr val="A709F5"/>
                </a:solidFill>
                <a:effectLst/>
                <a:latin typeface="Menlo"/>
              </a:rPr>
              <a:t>'</a:t>
            </a:r>
            <a:r>
              <a:rPr lang="en-US" sz="1600" b="0" i="0" dirty="0" err="1">
                <a:solidFill>
                  <a:srgbClr val="A709F5"/>
                </a:solidFill>
                <a:effectLst/>
                <a:latin typeface="Menlo"/>
              </a:rPr>
              <a:t>ft_trialfun_general</a:t>
            </a:r>
            <a:r>
              <a:rPr lang="en-US" sz="1600" b="0" i="0" dirty="0">
                <a:solidFill>
                  <a:srgbClr val="A709F5"/>
                </a:solidFill>
                <a:effectLst/>
                <a:latin typeface="Menlo"/>
              </a:rPr>
              <a:t>'</a:t>
            </a:r>
            <a:r>
              <a:rPr lang="en-US" sz="1600" b="0" i="0" dirty="0">
                <a:effectLst/>
                <a:latin typeface="Menlo"/>
              </a:rPr>
              <a:t>; </a:t>
            </a:r>
            <a:r>
              <a:rPr lang="en-US" sz="1600" b="0" i="0" dirty="0">
                <a:solidFill>
                  <a:srgbClr val="008013"/>
                </a:solidFill>
                <a:effectLst/>
                <a:latin typeface="Menlo"/>
              </a:rPr>
              <a:t>% this is the default</a:t>
            </a:r>
            <a:endParaRPr lang="en-US" sz="1600" b="0" i="0" dirty="0">
              <a:effectLst/>
              <a:latin typeface="Menlo"/>
            </a:endParaRPr>
          </a:p>
          <a:p>
            <a:r>
              <a:rPr lang="en-US" sz="1600" b="0" i="0" dirty="0" err="1">
                <a:effectLst/>
                <a:latin typeface="Menlo"/>
              </a:rPr>
              <a:t>cfg.trialdef.eventtype</a:t>
            </a:r>
            <a:r>
              <a:rPr lang="en-US" sz="1600" b="0" i="0" dirty="0">
                <a:effectLst/>
                <a:latin typeface="Menlo"/>
              </a:rPr>
              <a:t> = </a:t>
            </a:r>
            <a:r>
              <a:rPr lang="en-US" sz="1600" b="0" i="0" dirty="0">
                <a:solidFill>
                  <a:srgbClr val="A709F5"/>
                </a:solidFill>
                <a:effectLst/>
                <a:latin typeface="Menlo"/>
              </a:rPr>
              <a:t>'STATUS'</a:t>
            </a:r>
            <a:r>
              <a:rPr lang="en-US" sz="1600" b="0" i="0" dirty="0">
                <a:effectLst/>
                <a:latin typeface="Menlo"/>
              </a:rPr>
              <a:t>;</a:t>
            </a:r>
          </a:p>
          <a:p>
            <a:r>
              <a:rPr lang="en-US" sz="1600" b="0" i="0" dirty="0" err="1">
                <a:effectLst/>
                <a:latin typeface="Menlo"/>
              </a:rPr>
              <a:t>cfg.trialdef.eventvalue</a:t>
            </a:r>
            <a:r>
              <a:rPr lang="en-US" sz="1600" b="0" i="0" dirty="0">
                <a:effectLst/>
                <a:latin typeface="Menlo"/>
              </a:rPr>
              <a:t> = 128; </a:t>
            </a:r>
            <a:r>
              <a:rPr lang="en-US" sz="1600" b="0" i="0" dirty="0">
                <a:solidFill>
                  <a:srgbClr val="008013"/>
                </a:solidFill>
                <a:effectLst/>
                <a:latin typeface="Menlo"/>
              </a:rPr>
              <a:t>% the values of the stimulus </a:t>
            </a:r>
          </a:p>
          <a:p>
            <a:r>
              <a:rPr lang="en-US" sz="1600" b="0" i="0" dirty="0" err="1">
                <a:effectLst/>
                <a:latin typeface="Menlo"/>
              </a:rPr>
              <a:t>cfg.trialdef.prestim</a:t>
            </a:r>
            <a:r>
              <a:rPr lang="en-US" sz="1600" b="0" i="0" dirty="0">
                <a:effectLst/>
                <a:latin typeface="Menlo"/>
              </a:rPr>
              <a:t> = 0.1; </a:t>
            </a:r>
            <a:r>
              <a:rPr lang="en-US" sz="1600" b="0" i="0" dirty="0">
                <a:solidFill>
                  <a:srgbClr val="008013"/>
                </a:solidFill>
                <a:effectLst/>
                <a:latin typeface="Menlo"/>
              </a:rPr>
              <a:t>% in seconds</a:t>
            </a:r>
            <a:endParaRPr lang="en-US" sz="1600" b="0" i="0" dirty="0">
              <a:effectLst/>
              <a:latin typeface="Menlo"/>
            </a:endParaRPr>
          </a:p>
          <a:p>
            <a:r>
              <a:rPr lang="en-US" sz="1600" b="0" i="0" dirty="0" err="1">
                <a:effectLst/>
                <a:latin typeface="Menlo"/>
              </a:rPr>
              <a:t>cfg.trialdef.poststim</a:t>
            </a:r>
            <a:r>
              <a:rPr lang="en-US" sz="1600" b="0" i="0" dirty="0">
                <a:effectLst/>
                <a:latin typeface="Menlo"/>
              </a:rPr>
              <a:t> = 0.5; </a:t>
            </a:r>
            <a:r>
              <a:rPr lang="en-US" sz="1600" b="0" i="0" dirty="0">
                <a:solidFill>
                  <a:srgbClr val="008013"/>
                </a:solidFill>
                <a:effectLst/>
                <a:latin typeface="Menlo"/>
              </a:rPr>
              <a:t>% in seconds</a:t>
            </a:r>
            <a:endParaRPr lang="en-US" sz="1600" b="0" i="0" dirty="0">
              <a:effectLst/>
              <a:latin typeface="Menlo"/>
            </a:endParaRPr>
          </a:p>
          <a:p>
            <a:r>
              <a:rPr lang="en-US" sz="1600" b="0" i="0" dirty="0">
                <a:effectLst/>
                <a:latin typeface="Menlo"/>
              </a:rPr>
              <a:t>cfg = </a:t>
            </a:r>
            <a:r>
              <a:rPr lang="en-US" sz="1600" b="0" i="0" dirty="0" err="1">
                <a:effectLst/>
                <a:latin typeface="Menlo"/>
              </a:rPr>
              <a:t>ft_definetrial</a:t>
            </a:r>
            <a:r>
              <a:rPr lang="en-US" sz="1600" b="0" i="0" dirty="0">
                <a:effectLst/>
                <a:latin typeface="Menlo"/>
              </a:rPr>
              <a:t>(cfg);</a:t>
            </a:r>
          </a:p>
          <a:p>
            <a:r>
              <a:rPr lang="en-US" sz="1600" b="0" i="0" dirty="0" err="1">
                <a:effectLst/>
                <a:latin typeface="Menlo"/>
              </a:rPr>
              <a:t>trl</a:t>
            </a:r>
            <a:r>
              <a:rPr lang="en-US" sz="1600" b="0" i="0" dirty="0">
                <a:effectLst/>
                <a:latin typeface="Menlo"/>
              </a:rPr>
              <a:t> = </a:t>
            </a:r>
            <a:r>
              <a:rPr lang="en-US" sz="1600" b="0" i="0" dirty="0" err="1">
                <a:effectLst/>
                <a:latin typeface="Menlo"/>
              </a:rPr>
              <a:t>cfg.trl</a:t>
            </a:r>
            <a:r>
              <a:rPr lang="en-US" sz="1600" b="0" i="0" dirty="0">
                <a:effectLst/>
                <a:latin typeface="Menlo"/>
              </a:rPr>
              <a:t>; </a:t>
            </a:r>
          </a:p>
          <a:p>
            <a:endParaRPr lang="en-US" sz="1600" b="0" i="0" dirty="0">
              <a:effectLst/>
              <a:latin typeface="Menlo"/>
            </a:endParaRPr>
          </a:p>
          <a:p>
            <a:r>
              <a:rPr lang="en-US" sz="1600" b="0" i="0" dirty="0">
                <a:effectLst/>
                <a:latin typeface="Menlo"/>
              </a:rPr>
              <a:t>cfg = [];</a:t>
            </a:r>
          </a:p>
          <a:p>
            <a:r>
              <a:rPr lang="en-US" sz="1600" b="0" i="0" dirty="0" err="1">
                <a:effectLst/>
                <a:latin typeface="Menlo"/>
              </a:rPr>
              <a:t>cfg.trl</a:t>
            </a:r>
            <a:r>
              <a:rPr lang="en-US" sz="1600" b="0" i="0" dirty="0">
                <a:effectLst/>
                <a:latin typeface="Menlo"/>
              </a:rPr>
              <a:t> = </a:t>
            </a:r>
            <a:r>
              <a:rPr lang="en-US" sz="1600" b="0" i="0" dirty="0" err="1">
                <a:effectLst/>
                <a:latin typeface="Menlo"/>
              </a:rPr>
              <a:t>trl</a:t>
            </a:r>
            <a:r>
              <a:rPr lang="en-US" sz="1600" b="0" i="0" dirty="0">
                <a:effectLst/>
                <a:latin typeface="Menlo"/>
              </a:rPr>
              <a:t>;</a:t>
            </a:r>
          </a:p>
          <a:p>
            <a:r>
              <a:rPr lang="en-US" sz="1600" b="0" i="0" dirty="0" err="1">
                <a:effectLst/>
                <a:latin typeface="Menlo"/>
              </a:rPr>
              <a:t>cfg.trl</a:t>
            </a:r>
            <a:r>
              <a:rPr lang="en-US" sz="1600" b="0" i="0" dirty="0">
                <a:effectLst/>
                <a:latin typeface="Menlo"/>
              </a:rPr>
              <a:t>(:,1:3) = round(</a:t>
            </a:r>
            <a:r>
              <a:rPr lang="en-US" sz="1600" b="0" i="0" dirty="0" err="1">
                <a:effectLst/>
                <a:latin typeface="Menlo"/>
              </a:rPr>
              <a:t>cfg.trl</a:t>
            </a:r>
            <a:r>
              <a:rPr lang="en-US" sz="1600" b="0" i="0" dirty="0">
                <a:effectLst/>
                <a:latin typeface="Menlo"/>
              </a:rPr>
              <a:t>(:,1:3)/8);</a:t>
            </a:r>
          </a:p>
          <a:p>
            <a:r>
              <a:rPr lang="en-US" sz="1600" b="0" i="0" dirty="0" err="1">
                <a:effectLst/>
                <a:latin typeface="Menlo"/>
              </a:rPr>
              <a:t>epoched</a:t>
            </a:r>
            <a:r>
              <a:rPr lang="en-US" sz="1600" b="0" i="0" dirty="0">
                <a:effectLst/>
                <a:latin typeface="Menlo"/>
              </a:rPr>
              <a:t> = </a:t>
            </a:r>
            <a:r>
              <a:rPr lang="en-US" sz="1600" b="0" i="0" dirty="0" err="1">
                <a:effectLst/>
                <a:latin typeface="Menlo"/>
              </a:rPr>
              <a:t>ft_redefinetrial</a:t>
            </a:r>
            <a:r>
              <a:rPr lang="en-US" sz="1600" b="0" i="0" dirty="0">
                <a:effectLst/>
                <a:latin typeface="Menlo"/>
              </a:rPr>
              <a:t>(cfg, </a:t>
            </a:r>
            <a:r>
              <a:rPr lang="en-US" sz="1600" b="0" i="0" dirty="0" err="1">
                <a:effectLst/>
                <a:latin typeface="Menlo"/>
              </a:rPr>
              <a:t>continuous_reref_hpf</a:t>
            </a:r>
            <a:r>
              <a:rPr lang="en-US" sz="1600" b="0" i="0" dirty="0">
                <a:effectLst/>
                <a:latin typeface="Menlo"/>
              </a:rPr>
              <a:t>);</a:t>
            </a:r>
          </a:p>
          <a:p>
            <a:endParaRPr lang="en-US" sz="1600" b="0" i="0" dirty="0">
              <a:effectLst/>
              <a:latin typeface="Menlo"/>
            </a:endParaRPr>
          </a:p>
          <a:p>
            <a:r>
              <a:rPr lang="en-US" sz="1600" b="0" i="0" dirty="0">
                <a:effectLst/>
                <a:latin typeface="Menlo"/>
              </a:rPr>
              <a:t>cfg = []; </a:t>
            </a:r>
          </a:p>
          <a:p>
            <a:r>
              <a:rPr lang="en-US" sz="1600" b="0" i="0" dirty="0" err="1">
                <a:effectLst/>
                <a:latin typeface="Menlo"/>
              </a:rPr>
              <a:t>cfg.ylim</a:t>
            </a:r>
            <a:r>
              <a:rPr lang="en-US" sz="1600" b="0" i="0" dirty="0">
                <a:effectLst/>
                <a:latin typeface="Menlo"/>
              </a:rPr>
              <a:t> = [-20 20];</a:t>
            </a:r>
          </a:p>
          <a:p>
            <a:r>
              <a:rPr lang="en-US" sz="1600" b="0" i="0" dirty="0" err="1">
                <a:effectLst/>
                <a:latin typeface="Menlo"/>
              </a:rPr>
              <a:t>cfg.channel</a:t>
            </a:r>
            <a:r>
              <a:rPr lang="en-US" sz="1600" b="0" i="0" dirty="0">
                <a:effectLst/>
                <a:latin typeface="Menlo"/>
              </a:rPr>
              <a:t> = 1:64;</a:t>
            </a:r>
          </a:p>
          <a:p>
            <a:r>
              <a:rPr lang="en-US" sz="1600" b="0" i="0" dirty="0" err="1">
                <a:effectLst/>
                <a:latin typeface="Menlo"/>
              </a:rPr>
              <a:t>ft_databrowser</a:t>
            </a:r>
            <a:r>
              <a:rPr lang="en-US" sz="1600" b="0" i="0" dirty="0">
                <a:effectLst/>
                <a:latin typeface="Menlo"/>
              </a:rPr>
              <a:t>(cfg, </a:t>
            </a:r>
            <a:r>
              <a:rPr lang="en-US" sz="1600" b="0" i="0" dirty="0" err="1">
                <a:effectLst/>
                <a:latin typeface="Menlo"/>
              </a:rPr>
              <a:t>epoched</a:t>
            </a:r>
            <a:r>
              <a:rPr lang="en-US" sz="1600" b="0" i="0" dirty="0">
                <a:effectLst/>
                <a:latin typeface="Menlo"/>
              </a:rPr>
              <a:t>);</a:t>
            </a:r>
          </a:p>
        </p:txBody>
      </p:sp>
      <p:pic>
        <p:nvPicPr>
          <p:cNvPr id="6" name="Picture 5">
            <a:extLst>
              <a:ext uri="{FF2B5EF4-FFF2-40B4-BE49-F238E27FC236}">
                <a16:creationId xmlns:a16="http://schemas.microsoft.com/office/drawing/2014/main" id="{AFCD0D72-B280-AEFB-4F87-E1EFEB1750B8}"/>
              </a:ext>
            </a:extLst>
          </p:cNvPr>
          <p:cNvPicPr>
            <a:picLocks noChangeAspect="1"/>
          </p:cNvPicPr>
          <p:nvPr/>
        </p:nvPicPr>
        <p:blipFill>
          <a:blip r:embed="rId2"/>
          <a:stretch>
            <a:fillRect/>
          </a:stretch>
        </p:blipFill>
        <p:spPr>
          <a:xfrm>
            <a:off x="6515100" y="2583657"/>
            <a:ext cx="5334000" cy="4000500"/>
          </a:xfrm>
          <a:prstGeom prst="rect">
            <a:avLst/>
          </a:prstGeom>
        </p:spPr>
      </p:pic>
      <p:pic>
        <p:nvPicPr>
          <p:cNvPr id="8" name="Picture 7">
            <a:extLst>
              <a:ext uri="{FF2B5EF4-FFF2-40B4-BE49-F238E27FC236}">
                <a16:creationId xmlns:a16="http://schemas.microsoft.com/office/drawing/2014/main" id="{8D64D399-ED1A-8E65-4256-1FB7F60E847B}"/>
              </a:ext>
            </a:extLst>
          </p:cNvPr>
          <p:cNvPicPr>
            <a:picLocks noChangeAspect="1"/>
          </p:cNvPicPr>
          <p:nvPr/>
        </p:nvPicPr>
        <p:blipFill>
          <a:blip r:embed="rId3"/>
          <a:stretch>
            <a:fillRect/>
          </a:stretch>
        </p:blipFill>
        <p:spPr>
          <a:xfrm>
            <a:off x="7038975" y="73819"/>
            <a:ext cx="4314825" cy="2381250"/>
          </a:xfrm>
          <a:prstGeom prst="rect">
            <a:avLst/>
          </a:prstGeom>
        </p:spPr>
      </p:pic>
    </p:spTree>
    <p:extLst>
      <p:ext uri="{BB962C8B-B14F-4D97-AF65-F5344CB8AC3E}">
        <p14:creationId xmlns:p14="http://schemas.microsoft.com/office/powerpoint/2010/main" val="5638507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4A94F-5F9A-F343-83F6-59C7F2499329}"/>
              </a:ext>
            </a:extLst>
          </p:cNvPr>
          <p:cNvSpPr>
            <a:spLocks noGrp="1"/>
          </p:cNvSpPr>
          <p:nvPr>
            <p:ph type="ctrTitle"/>
          </p:nvPr>
        </p:nvSpPr>
        <p:spPr/>
        <p:txBody>
          <a:bodyPr/>
          <a:lstStyle/>
          <a:p>
            <a:r>
              <a:rPr lang="en-US" dirty="0"/>
              <a:t>EEG pre-processing</a:t>
            </a:r>
          </a:p>
        </p:txBody>
      </p:sp>
      <p:sp>
        <p:nvSpPr>
          <p:cNvPr id="3" name="Subtitle 2">
            <a:extLst>
              <a:ext uri="{FF2B5EF4-FFF2-40B4-BE49-F238E27FC236}">
                <a16:creationId xmlns:a16="http://schemas.microsoft.com/office/drawing/2014/main" id="{656CE7E2-6842-27CF-4A4A-409FE98B269E}"/>
              </a:ext>
            </a:extLst>
          </p:cNvPr>
          <p:cNvSpPr>
            <a:spLocks noGrp="1"/>
          </p:cNvSpPr>
          <p:nvPr>
            <p:ph type="subTitle" idx="1"/>
          </p:nvPr>
        </p:nvSpPr>
        <p:spPr/>
        <p:txBody>
          <a:bodyPr/>
          <a:lstStyle/>
          <a:p>
            <a:r>
              <a:rPr lang="en-US" dirty="0"/>
              <a:t>Artifact rejection and detection</a:t>
            </a:r>
          </a:p>
        </p:txBody>
      </p:sp>
    </p:spTree>
    <p:extLst>
      <p:ext uri="{BB962C8B-B14F-4D97-AF65-F5344CB8AC3E}">
        <p14:creationId xmlns:p14="http://schemas.microsoft.com/office/powerpoint/2010/main" val="15407047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33F0E9-A34D-7979-FCE6-4D21FD5356BC}"/>
              </a:ext>
            </a:extLst>
          </p:cNvPr>
          <p:cNvSpPr>
            <a:spLocks noGrp="1"/>
          </p:cNvSpPr>
          <p:nvPr>
            <p:ph type="title"/>
          </p:nvPr>
        </p:nvSpPr>
        <p:spPr/>
        <p:txBody>
          <a:bodyPr/>
          <a:lstStyle/>
          <a:p>
            <a:r>
              <a:rPr lang="en-US" dirty="0"/>
              <a:t>Artifacts (physiological)</a:t>
            </a:r>
          </a:p>
        </p:txBody>
      </p:sp>
      <p:pic>
        <p:nvPicPr>
          <p:cNvPr id="5" name="Picture 4" descr="A graph of a function&#10;&#10;Description automatically generated with medium confidence">
            <a:extLst>
              <a:ext uri="{FF2B5EF4-FFF2-40B4-BE49-F238E27FC236}">
                <a16:creationId xmlns:a16="http://schemas.microsoft.com/office/drawing/2014/main" id="{1EE2F3B4-B70C-9DE4-8AAC-EF03044CCD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9671" y="2331004"/>
            <a:ext cx="5041892" cy="1578774"/>
          </a:xfrm>
          <a:prstGeom prst="rect">
            <a:avLst/>
          </a:prstGeom>
        </p:spPr>
      </p:pic>
      <p:pic>
        <p:nvPicPr>
          <p:cNvPr id="7" name="Picture 6" descr="A graph of a graph&#10;&#10;Description automatically generated with medium confidence">
            <a:extLst>
              <a:ext uri="{FF2B5EF4-FFF2-40B4-BE49-F238E27FC236}">
                <a16:creationId xmlns:a16="http://schemas.microsoft.com/office/drawing/2014/main" id="{D93F3821-638C-97EE-803F-F9A951F47C7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1090" y="4914100"/>
            <a:ext cx="5050944" cy="1578774"/>
          </a:xfrm>
          <a:prstGeom prst="rect">
            <a:avLst/>
          </a:prstGeom>
        </p:spPr>
      </p:pic>
      <p:pic>
        <p:nvPicPr>
          <p:cNvPr id="9" name="Picture 8" descr="A screenshot of a graph&#10;&#10;Description automatically generated">
            <a:extLst>
              <a:ext uri="{FF2B5EF4-FFF2-40B4-BE49-F238E27FC236}">
                <a16:creationId xmlns:a16="http://schemas.microsoft.com/office/drawing/2014/main" id="{C5DF2920-ADBA-3F47-B16F-7A0E9DE15B4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53200" y="2331004"/>
            <a:ext cx="5041893" cy="4161871"/>
          </a:xfrm>
          <a:prstGeom prst="rect">
            <a:avLst/>
          </a:prstGeom>
        </p:spPr>
      </p:pic>
      <p:sp>
        <p:nvSpPr>
          <p:cNvPr id="10" name="TextBox 9">
            <a:extLst>
              <a:ext uri="{FF2B5EF4-FFF2-40B4-BE49-F238E27FC236}">
                <a16:creationId xmlns:a16="http://schemas.microsoft.com/office/drawing/2014/main" id="{7A950546-DA82-743C-4062-601604301DE1}"/>
              </a:ext>
            </a:extLst>
          </p:cNvPr>
          <p:cNvSpPr txBox="1"/>
          <p:nvPr/>
        </p:nvSpPr>
        <p:spPr>
          <a:xfrm>
            <a:off x="1205105" y="1961672"/>
            <a:ext cx="3722914" cy="369332"/>
          </a:xfrm>
          <a:prstGeom prst="rect">
            <a:avLst/>
          </a:prstGeom>
          <a:noFill/>
        </p:spPr>
        <p:txBody>
          <a:bodyPr wrap="square" rtlCol="0">
            <a:spAutoFit/>
          </a:bodyPr>
          <a:lstStyle/>
          <a:p>
            <a:pPr algn="ctr"/>
            <a:r>
              <a:rPr lang="en-US" dirty="0"/>
              <a:t>Eye blink (vertical eye movements)</a:t>
            </a:r>
          </a:p>
        </p:txBody>
      </p:sp>
      <p:sp>
        <p:nvSpPr>
          <p:cNvPr id="11" name="TextBox 10">
            <a:extLst>
              <a:ext uri="{FF2B5EF4-FFF2-40B4-BE49-F238E27FC236}">
                <a16:creationId xmlns:a16="http://schemas.microsoft.com/office/drawing/2014/main" id="{176CB4C1-2A9C-F4F5-6F20-39736E30E05C}"/>
              </a:ext>
            </a:extLst>
          </p:cNvPr>
          <p:cNvSpPr txBox="1"/>
          <p:nvPr/>
        </p:nvSpPr>
        <p:spPr>
          <a:xfrm>
            <a:off x="1205105" y="4544768"/>
            <a:ext cx="3722914" cy="369332"/>
          </a:xfrm>
          <a:prstGeom prst="rect">
            <a:avLst/>
          </a:prstGeom>
          <a:noFill/>
        </p:spPr>
        <p:txBody>
          <a:bodyPr wrap="square" rtlCol="0">
            <a:spAutoFit/>
          </a:bodyPr>
          <a:lstStyle/>
          <a:p>
            <a:pPr algn="ctr"/>
            <a:r>
              <a:rPr lang="en-US" dirty="0"/>
              <a:t>Horizontal eye movements</a:t>
            </a:r>
          </a:p>
        </p:txBody>
      </p:sp>
      <p:sp>
        <p:nvSpPr>
          <p:cNvPr id="12" name="TextBox 11">
            <a:extLst>
              <a:ext uri="{FF2B5EF4-FFF2-40B4-BE49-F238E27FC236}">
                <a16:creationId xmlns:a16="http://schemas.microsoft.com/office/drawing/2014/main" id="{568879D9-3CFA-AD96-6ECE-7541534C0047}"/>
              </a:ext>
            </a:extLst>
          </p:cNvPr>
          <p:cNvSpPr txBox="1"/>
          <p:nvPr/>
        </p:nvSpPr>
        <p:spPr>
          <a:xfrm>
            <a:off x="7212689" y="1961672"/>
            <a:ext cx="3722914" cy="369332"/>
          </a:xfrm>
          <a:prstGeom prst="rect">
            <a:avLst/>
          </a:prstGeom>
          <a:noFill/>
        </p:spPr>
        <p:txBody>
          <a:bodyPr wrap="square" rtlCol="0">
            <a:spAutoFit/>
          </a:bodyPr>
          <a:lstStyle/>
          <a:p>
            <a:pPr algn="ctr"/>
            <a:r>
              <a:rPr lang="en-US" dirty="0"/>
              <a:t>Muscle artifact</a:t>
            </a:r>
          </a:p>
        </p:txBody>
      </p:sp>
      <p:sp>
        <p:nvSpPr>
          <p:cNvPr id="13" name="TextBox 12">
            <a:extLst>
              <a:ext uri="{FF2B5EF4-FFF2-40B4-BE49-F238E27FC236}">
                <a16:creationId xmlns:a16="http://schemas.microsoft.com/office/drawing/2014/main" id="{DDDE894E-9A7C-5222-C8C0-4EE251BC4C13}"/>
              </a:ext>
            </a:extLst>
          </p:cNvPr>
          <p:cNvSpPr txBox="1"/>
          <p:nvPr/>
        </p:nvSpPr>
        <p:spPr>
          <a:xfrm>
            <a:off x="0" y="6611779"/>
            <a:ext cx="1893467" cy="246221"/>
          </a:xfrm>
          <a:prstGeom prst="rect">
            <a:avLst/>
          </a:prstGeom>
          <a:noFill/>
        </p:spPr>
        <p:txBody>
          <a:bodyPr wrap="none" rtlCol="0">
            <a:spAutoFit/>
          </a:bodyPr>
          <a:lstStyle/>
          <a:p>
            <a:r>
              <a:rPr lang="en-US" sz="1000" dirty="0"/>
              <a:t>Source: </a:t>
            </a:r>
            <a:r>
              <a:rPr lang="en-US" sz="1000" dirty="0" err="1"/>
              <a:t>BrainProducts</a:t>
            </a:r>
            <a:r>
              <a:rPr lang="en-US" sz="1000" dirty="0"/>
              <a:t> website</a:t>
            </a:r>
          </a:p>
        </p:txBody>
      </p:sp>
    </p:spTree>
    <p:extLst>
      <p:ext uri="{BB962C8B-B14F-4D97-AF65-F5344CB8AC3E}">
        <p14:creationId xmlns:p14="http://schemas.microsoft.com/office/powerpoint/2010/main" val="9300307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5BE819-F61E-516A-A1B1-1A947BE7F99A}"/>
              </a:ext>
            </a:extLst>
          </p:cNvPr>
          <p:cNvSpPr>
            <a:spLocks noGrp="1"/>
          </p:cNvSpPr>
          <p:nvPr>
            <p:ph type="title"/>
          </p:nvPr>
        </p:nvSpPr>
        <p:spPr/>
        <p:txBody>
          <a:bodyPr/>
          <a:lstStyle/>
          <a:p>
            <a:r>
              <a:rPr lang="en-US" dirty="0"/>
              <a:t>Artifacts (physiological)</a:t>
            </a:r>
          </a:p>
        </p:txBody>
      </p:sp>
      <p:pic>
        <p:nvPicPr>
          <p:cNvPr id="5" name="Picture 4" descr="A screenshot of a graph&#10;&#10;Description automatically generated">
            <a:extLst>
              <a:ext uri="{FF2B5EF4-FFF2-40B4-BE49-F238E27FC236}">
                <a16:creationId xmlns:a16="http://schemas.microsoft.com/office/drawing/2014/main" id="{16022003-71B5-8022-33DB-78D3E5660B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15101" y="2047654"/>
            <a:ext cx="5926527" cy="3895946"/>
          </a:xfrm>
          <a:prstGeom prst="rect">
            <a:avLst/>
          </a:prstGeom>
        </p:spPr>
      </p:pic>
      <p:pic>
        <p:nvPicPr>
          <p:cNvPr id="7" name="Picture 6" descr="A graph of a graph&#10;&#10;Description automatically generated">
            <a:extLst>
              <a:ext uri="{FF2B5EF4-FFF2-40B4-BE49-F238E27FC236}">
                <a16:creationId xmlns:a16="http://schemas.microsoft.com/office/drawing/2014/main" id="{80B4BA35-B665-1D7E-7D2D-85F67647CB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9408" y="2047654"/>
            <a:ext cx="4268763" cy="3895946"/>
          </a:xfrm>
          <a:prstGeom prst="rect">
            <a:avLst/>
          </a:prstGeom>
        </p:spPr>
      </p:pic>
      <p:sp>
        <p:nvSpPr>
          <p:cNvPr id="8" name="TextBox 7">
            <a:extLst>
              <a:ext uri="{FF2B5EF4-FFF2-40B4-BE49-F238E27FC236}">
                <a16:creationId xmlns:a16="http://schemas.microsoft.com/office/drawing/2014/main" id="{0246FE34-A228-3795-E49B-59B486A2A990}"/>
              </a:ext>
            </a:extLst>
          </p:cNvPr>
          <p:cNvSpPr txBox="1"/>
          <p:nvPr/>
        </p:nvSpPr>
        <p:spPr>
          <a:xfrm>
            <a:off x="1512332" y="1678322"/>
            <a:ext cx="3722914" cy="369332"/>
          </a:xfrm>
          <a:prstGeom prst="rect">
            <a:avLst/>
          </a:prstGeom>
          <a:noFill/>
        </p:spPr>
        <p:txBody>
          <a:bodyPr wrap="square" rtlCol="0">
            <a:spAutoFit/>
          </a:bodyPr>
          <a:lstStyle/>
          <a:p>
            <a:pPr algn="ctr"/>
            <a:r>
              <a:rPr lang="en-US" dirty="0"/>
              <a:t>Body movement</a:t>
            </a:r>
          </a:p>
        </p:txBody>
      </p:sp>
      <p:sp>
        <p:nvSpPr>
          <p:cNvPr id="9" name="TextBox 8">
            <a:extLst>
              <a:ext uri="{FF2B5EF4-FFF2-40B4-BE49-F238E27FC236}">
                <a16:creationId xmlns:a16="http://schemas.microsoft.com/office/drawing/2014/main" id="{EFF0844B-2C2E-7191-9B42-6B7F1F1376D3}"/>
              </a:ext>
            </a:extLst>
          </p:cNvPr>
          <p:cNvSpPr txBox="1"/>
          <p:nvPr/>
        </p:nvSpPr>
        <p:spPr>
          <a:xfrm>
            <a:off x="7116907" y="1678322"/>
            <a:ext cx="3722914" cy="369332"/>
          </a:xfrm>
          <a:prstGeom prst="rect">
            <a:avLst/>
          </a:prstGeom>
          <a:noFill/>
        </p:spPr>
        <p:txBody>
          <a:bodyPr wrap="square" rtlCol="0">
            <a:spAutoFit/>
          </a:bodyPr>
          <a:lstStyle/>
          <a:p>
            <a:pPr algn="ctr"/>
            <a:r>
              <a:rPr lang="en-US" dirty="0"/>
              <a:t>Sweat artifact</a:t>
            </a:r>
          </a:p>
        </p:txBody>
      </p:sp>
      <p:sp>
        <p:nvSpPr>
          <p:cNvPr id="11" name="TextBox 10">
            <a:extLst>
              <a:ext uri="{FF2B5EF4-FFF2-40B4-BE49-F238E27FC236}">
                <a16:creationId xmlns:a16="http://schemas.microsoft.com/office/drawing/2014/main" id="{A94EA0B0-B574-7DA1-BD84-688BF88D7A1F}"/>
              </a:ext>
            </a:extLst>
          </p:cNvPr>
          <p:cNvSpPr txBox="1"/>
          <p:nvPr/>
        </p:nvSpPr>
        <p:spPr>
          <a:xfrm>
            <a:off x="0" y="6611779"/>
            <a:ext cx="1893467" cy="246221"/>
          </a:xfrm>
          <a:prstGeom prst="rect">
            <a:avLst/>
          </a:prstGeom>
          <a:noFill/>
        </p:spPr>
        <p:txBody>
          <a:bodyPr wrap="none" rtlCol="0">
            <a:spAutoFit/>
          </a:bodyPr>
          <a:lstStyle/>
          <a:p>
            <a:r>
              <a:rPr lang="en-US" sz="1000" dirty="0"/>
              <a:t>Source: </a:t>
            </a:r>
            <a:r>
              <a:rPr lang="en-US" sz="1000" dirty="0" err="1"/>
              <a:t>BrainProducts</a:t>
            </a:r>
            <a:r>
              <a:rPr lang="en-US" sz="1000" dirty="0"/>
              <a:t> website</a:t>
            </a:r>
          </a:p>
        </p:txBody>
      </p:sp>
    </p:spTree>
    <p:extLst>
      <p:ext uri="{BB962C8B-B14F-4D97-AF65-F5344CB8AC3E}">
        <p14:creationId xmlns:p14="http://schemas.microsoft.com/office/powerpoint/2010/main" val="11762352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DE8D5F-F5E2-EBC1-1F0F-1FBADBF1660C}"/>
              </a:ext>
            </a:extLst>
          </p:cNvPr>
          <p:cNvSpPr>
            <a:spLocks noGrp="1"/>
          </p:cNvSpPr>
          <p:nvPr>
            <p:ph type="title"/>
          </p:nvPr>
        </p:nvSpPr>
        <p:spPr/>
        <p:txBody>
          <a:bodyPr/>
          <a:lstStyle/>
          <a:p>
            <a:r>
              <a:rPr lang="en-US" dirty="0"/>
              <a:t>Artifacts (technical)</a:t>
            </a:r>
          </a:p>
        </p:txBody>
      </p:sp>
      <p:pic>
        <p:nvPicPr>
          <p:cNvPr id="5" name="Picture 4" descr="A close-up of a graph&#10;&#10;Description automatically generated">
            <a:extLst>
              <a:ext uri="{FF2B5EF4-FFF2-40B4-BE49-F238E27FC236}">
                <a16:creationId xmlns:a16="http://schemas.microsoft.com/office/drawing/2014/main" id="{6D7FDC0B-5A24-029F-A661-04A3C25E68C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9072" y="2035627"/>
            <a:ext cx="5876928" cy="3940629"/>
          </a:xfrm>
          <a:prstGeom prst="rect">
            <a:avLst/>
          </a:prstGeom>
        </p:spPr>
      </p:pic>
      <p:pic>
        <p:nvPicPr>
          <p:cNvPr id="7" name="Picture 6" descr="A graph of a graph of a graph&#10;&#10;Description automatically generated with medium confidence">
            <a:extLst>
              <a:ext uri="{FF2B5EF4-FFF2-40B4-BE49-F238E27FC236}">
                <a16:creationId xmlns:a16="http://schemas.microsoft.com/office/drawing/2014/main" id="{1DFEFD59-1F6D-BDA9-50D1-909DD4E03F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24224" y="707570"/>
            <a:ext cx="4321579" cy="3940630"/>
          </a:xfrm>
          <a:prstGeom prst="rect">
            <a:avLst/>
          </a:prstGeom>
        </p:spPr>
      </p:pic>
      <p:pic>
        <p:nvPicPr>
          <p:cNvPr id="9" name="Picture 8" descr="A graph of a graph showing a line of a graph&#10;&#10;Description automatically generated with medium confidence">
            <a:extLst>
              <a:ext uri="{FF2B5EF4-FFF2-40B4-BE49-F238E27FC236}">
                <a16:creationId xmlns:a16="http://schemas.microsoft.com/office/drawing/2014/main" id="{18929422-AE71-10D0-70C3-F1A0C1DD421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13761" y="5099956"/>
            <a:ext cx="2542504" cy="1752600"/>
          </a:xfrm>
          <a:prstGeom prst="rect">
            <a:avLst/>
          </a:prstGeom>
        </p:spPr>
      </p:pic>
      <p:sp>
        <p:nvSpPr>
          <p:cNvPr id="11" name="TextBox 10">
            <a:extLst>
              <a:ext uri="{FF2B5EF4-FFF2-40B4-BE49-F238E27FC236}">
                <a16:creationId xmlns:a16="http://schemas.microsoft.com/office/drawing/2014/main" id="{BDC06B96-938B-76C4-CBFA-5DF32E050EE1}"/>
              </a:ext>
            </a:extLst>
          </p:cNvPr>
          <p:cNvSpPr txBox="1"/>
          <p:nvPr/>
        </p:nvSpPr>
        <p:spPr>
          <a:xfrm>
            <a:off x="0" y="6611779"/>
            <a:ext cx="1893467" cy="246221"/>
          </a:xfrm>
          <a:prstGeom prst="rect">
            <a:avLst/>
          </a:prstGeom>
          <a:noFill/>
        </p:spPr>
        <p:txBody>
          <a:bodyPr wrap="none" rtlCol="0">
            <a:spAutoFit/>
          </a:bodyPr>
          <a:lstStyle/>
          <a:p>
            <a:r>
              <a:rPr lang="en-US" sz="1000" dirty="0"/>
              <a:t>Source: </a:t>
            </a:r>
            <a:r>
              <a:rPr lang="en-US" sz="1000" dirty="0" err="1"/>
              <a:t>BrainProducts</a:t>
            </a:r>
            <a:r>
              <a:rPr lang="en-US" sz="1000" dirty="0"/>
              <a:t> website</a:t>
            </a:r>
          </a:p>
        </p:txBody>
      </p:sp>
      <p:sp>
        <p:nvSpPr>
          <p:cNvPr id="12" name="TextBox 11">
            <a:extLst>
              <a:ext uri="{FF2B5EF4-FFF2-40B4-BE49-F238E27FC236}">
                <a16:creationId xmlns:a16="http://schemas.microsoft.com/office/drawing/2014/main" id="{CFBC8612-9037-4E41-F592-3993EAA2F067}"/>
              </a:ext>
            </a:extLst>
          </p:cNvPr>
          <p:cNvSpPr txBox="1"/>
          <p:nvPr/>
        </p:nvSpPr>
        <p:spPr>
          <a:xfrm>
            <a:off x="1512332" y="1678322"/>
            <a:ext cx="3722914" cy="369332"/>
          </a:xfrm>
          <a:prstGeom prst="rect">
            <a:avLst/>
          </a:prstGeom>
          <a:noFill/>
        </p:spPr>
        <p:txBody>
          <a:bodyPr wrap="square" rtlCol="0">
            <a:spAutoFit/>
          </a:bodyPr>
          <a:lstStyle/>
          <a:p>
            <a:pPr algn="ctr"/>
            <a:r>
              <a:rPr lang="en-US" dirty="0"/>
              <a:t>Line noise (50/60 Hz)</a:t>
            </a:r>
          </a:p>
        </p:txBody>
      </p:sp>
      <p:sp>
        <p:nvSpPr>
          <p:cNvPr id="13" name="TextBox 12">
            <a:extLst>
              <a:ext uri="{FF2B5EF4-FFF2-40B4-BE49-F238E27FC236}">
                <a16:creationId xmlns:a16="http://schemas.microsoft.com/office/drawing/2014/main" id="{71651BD9-AB84-FDB2-1131-EE7AC9C66504}"/>
              </a:ext>
            </a:extLst>
          </p:cNvPr>
          <p:cNvSpPr txBox="1"/>
          <p:nvPr/>
        </p:nvSpPr>
        <p:spPr>
          <a:xfrm>
            <a:off x="7363582" y="333249"/>
            <a:ext cx="3722914" cy="369332"/>
          </a:xfrm>
          <a:prstGeom prst="rect">
            <a:avLst/>
          </a:prstGeom>
          <a:noFill/>
        </p:spPr>
        <p:txBody>
          <a:bodyPr wrap="square" rtlCol="0">
            <a:spAutoFit/>
          </a:bodyPr>
          <a:lstStyle/>
          <a:p>
            <a:pPr algn="ctr"/>
            <a:r>
              <a:rPr lang="en-US" dirty="0"/>
              <a:t>Loose electrode contact</a:t>
            </a:r>
          </a:p>
        </p:txBody>
      </p:sp>
      <p:sp>
        <p:nvSpPr>
          <p:cNvPr id="14" name="TextBox 13">
            <a:extLst>
              <a:ext uri="{FF2B5EF4-FFF2-40B4-BE49-F238E27FC236}">
                <a16:creationId xmlns:a16="http://schemas.microsoft.com/office/drawing/2014/main" id="{76692F9D-14E4-1B79-2F3E-F559B4A57344}"/>
              </a:ext>
            </a:extLst>
          </p:cNvPr>
          <p:cNvSpPr txBox="1"/>
          <p:nvPr/>
        </p:nvSpPr>
        <p:spPr>
          <a:xfrm>
            <a:off x="7423556" y="4730624"/>
            <a:ext cx="3722914" cy="369332"/>
          </a:xfrm>
          <a:prstGeom prst="rect">
            <a:avLst/>
          </a:prstGeom>
          <a:noFill/>
        </p:spPr>
        <p:txBody>
          <a:bodyPr wrap="square" rtlCol="0">
            <a:spAutoFit/>
          </a:bodyPr>
          <a:lstStyle/>
          <a:p>
            <a:pPr algn="ctr"/>
            <a:r>
              <a:rPr lang="en-US" dirty="0"/>
              <a:t>Electrode pop</a:t>
            </a:r>
          </a:p>
        </p:txBody>
      </p:sp>
    </p:spTree>
    <p:extLst>
      <p:ext uri="{BB962C8B-B14F-4D97-AF65-F5344CB8AC3E}">
        <p14:creationId xmlns:p14="http://schemas.microsoft.com/office/powerpoint/2010/main" val="34491689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B597A7-A9D5-3A7C-4FF4-42891B4478ED}"/>
              </a:ext>
            </a:extLst>
          </p:cNvPr>
          <p:cNvSpPr>
            <a:spLocks noGrp="1"/>
          </p:cNvSpPr>
          <p:nvPr>
            <p:ph type="title"/>
          </p:nvPr>
        </p:nvSpPr>
        <p:spPr/>
        <p:txBody>
          <a:bodyPr/>
          <a:lstStyle/>
          <a:p>
            <a:r>
              <a:rPr lang="en-US" dirty="0"/>
              <a:t>Prototypical signal </a:t>
            </a:r>
          </a:p>
        </p:txBody>
      </p:sp>
      <p:pic>
        <p:nvPicPr>
          <p:cNvPr id="5" name="Content Placeholder 4" descr="A graph of a brain activity&#10;&#10;Description automatically generated with medium confidence">
            <a:extLst>
              <a:ext uri="{FF2B5EF4-FFF2-40B4-BE49-F238E27FC236}">
                <a16:creationId xmlns:a16="http://schemas.microsoft.com/office/drawing/2014/main" id="{A38C9765-D360-000E-CDBD-6E60756891D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446009" y="2087631"/>
            <a:ext cx="5299982" cy="4218033"/>
          </a:xfrm>
        </p:spPr>
      </p:pic>
    </p:spTree>
    <p:extLst>
      <p:ext uri="{BB962C8B-B14F-4D97-AF65-F5344CB8AC3E}">
        <p14:creationId xmlns:p14="http://schemas.microsoft.com/office/powerpoint/2010/main" val="29931281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38B358-F55E-2904-7F88-528BCEBFD617}"/>
              </a:ext>
            </a:extLst>
          </p:cNvPr>
          <p:cNvSpPr>
            <a:spLocks noGrp="1"/>
          </p:cNvSpPr>
          <p:nvPr>
            <p:ph type="title"/>
          </p:nvPr>
        </p:nvSpPr>
        <p:spPr/>
        <p:txBody>
          <a:bodyPr/>
          <a:lstStyle/>
          <a:p>
            <a:r>
              <a:rPr lang="en-US" dirty="0"/>
              <a:t>In </a:t>
            </a:r>
            <a:r>
              <a:rPr lang="en-US" dirty="0" err="1"/>
              <a:t>Matlab</a:t>
            </a:r>
            <a:r>
              <a:rPr lang="en-US" dirty="0"/>
              <a:t> </a:t>
            </a:r>
          </a:p>
        </p:txBody>
      </p:sp>
      <p:pic>
        <p:nvPicPr>
          <p:cNvPr id="5" name="Picture 4">
            <a:extLst>
              <a:ext uri="{FF2B5EF4-FFF2-40B4-BE49-F238E27FC236}">
                <a16:creationId xmlns:a16="http://schemas.microsoft.com/office/drawing/2014/main" id="{4A8F7D05-89A3-C3D6-0DF1-DA7B323E4F37}"/>
              </a:ext>
            </a:extLst>
          </p:cNvPr>
          <p:cNvPicPr>
            <a:picLocks noChangeAspect="1"/>
          </p:cNvPicPr>
          <p:nvPr/>
        </p:nvPicPr>
        <p:blipFill>
          <a:blip r:embed="rId3"/>
          <a:stretch>
            <a:fillRect/>
          </a:stretch>
        </p:blipFill>
        <p:spPr>
          <a:xfrm>
            <a:off x="6553200" y="1524000"/>
            <a:ext cx="5334000" cy="4000500"/>
          </a:xfrm>
          <a:prstGeom prst="rect">
            <a:avLst/>
          </a:prstGeom>
        </p:spPr>
      </p:pic>
      <p:sp>
        <p:nvSpPr>
          <p:cNvPr id="6" name="Content Placeholder 2">
            <a:extLst>
              <a:ext uri="{FF2B5EF4-FFF2-40B4-BE49-F238E27FC236}">
                <a16:creationId xmlns:a16="http://schemas.microsoft.com/office/drawing/2014/main" id="{BDC43D8D-5E01-3CF6-047E-C0B7F10A9BD6}"/>
              </a:ext>
            </a:extLst>
          </p:cNvPr>
          <p:cNvSpPr>
            <a:spLocks noGrp="1"/>
          </p:cNvSpPr>
          <p:nvPr>
            <p:ph idx="1"/>
          </p:nvPr>
        </p:nvSpPr>
        <p:spPr>
          <a:xfrm>
            <a:off x="0" y="1690688"/>
            <a:ext cx="5715000" cy="4351338"/>
          </a:xfrm>
        </p:spPr>
        <p:txBody>
          <a:bodyPr>
            <a:normAutofit fontScale="77500" lnSpcReduction="20000"/>
          </a:bodyPr>
          <a:lstStyle/>
          <a:p>
            <a:pPr marL="0" indent="0">
              <a:buNone/>
            </a:pPr>
            <a:r>
              <a:rPr lang="en-US" sz="1800" b="0" i="0" dirty="0">
                <a:solidFill>
                  <a:srgbClr val="008013"/>
                </a:solidFill>
                <a:effectLst/>
                <a:latin typeface="Menlo"/>
              </a:rPr>
              <a:t>%% TRIAL REJECTION</a:t>
            </a:r>
            <a:endParaRPr lang="en-US" sz="1800" b="0" i="0" dirty="0">
              <a:effectLst/>
              <a:latin typeface="Menlo"/>
            </a:endParaRPr>
          </a:p>
          <a:p>
            <a:pPr marL="0" indent="0">
              <a:buNone/>
            </a:pPr>
            <a:r>
              <a:rPr lang="en-US" sz="1800" b="0" i="0" dirty="0">
                <a:effectLst/>
                <a:latin typeface="Menlo"/>
              </a:rPr>
              <a:t>load(</a:t>
            </a:r>
            <a:r>
              <a:rPr lang="en-US" sz="1800" b="0" i="0" dirty="0">
                <a:solidFill>
                  <a:srgbClr val="A709F5"/>
                </a:solidFill>
                <a:effectLst/>
                <a:latin typeface="Menlo"/>
              </a:rPr>
              <a:t>"</a:t>
            </a:r>
            <a:r>
              <a:rPr lang="en-US" sz="1800" b="0" i="0" dirty="0" err="1">
                <a:solidFill>
                  <a:srgbClr val="A709F5"/>
                </a:solidFill>
                <a:effectLst/>
                <a:latin typeface="Menlo"/>
              </a:rPr>
              <a:t>visual.mat</a:t>
            </a:r>
            <a:r>
              <a:rPr lang="en-US" sz="1800" b="0" i="0" dirty="0">
                <a:solidFill>
                  <a:srgbClr val="A709F5"/>
                </a:solidFill>
                <a:effectLst/>
                <a:latin typeface="Menlo"/>
              </a:rPr>
              <a:t>"</a:t>
            </a:r>
            <a:r>
              <a:rPr lang="en-US" sz="1800" b="0" i="0" dirty="0">
                <a:effectLst/>
                <a:latin typeface="Menlo"/>
              </a:rPr>
              <a:t>)</a:t>
            </a:r>
          </a:p>
          <a:p>
            <a:pPr marL="0" indent="0">
              <a:buNone/>
            </a:pPr>
            <a:r>
              <a:rPr lang="en-US" sz="1800" b="0" i="0" dirty="0">
                <a:effectLst/>
                <a:latin typeface="Menlo"/>
              </a:rPr>
              <a:t>cfg = []; </a:t>
            </a:r>
          </a:p>
          <a:p>
            <a:pPr marL="0" indent="0">
              <a:buNone/>
            </a:pPr>
            <a:r>
              <a:rPr lang="en-US" sz="1800" b="0" i="0" dirty="0" err="1">
                <a:effectLst/>
                <a:latin typeface="Menlo"/>
              </a:rPr>
              <a:t>cfg.ylim</a:t>
            </a:r>
            <a:r>
              <a:rPr lang="en-US" sz="1800" b="0" i="0" dirty="0">
                <a:effectLst/>
                <a:latin typeface="Menlo"/>
              </a:rPr>
              <a:t> = [-20 20];</a:t>
            </a:r>
          </a:p>
          <a:p>
            <a:pPr marL="0" indent="0">
              <a:buNone/>
            </a:pPr>
            <a:r>
              <a:rPr lang="en-US" sz="1800" b="0" i="0" dirty="0" err="1">
                <a:effectLst/>
                <a:latin typeface="Menlo"/>
              </a:rPr>
              <a:t>cfg.channel</a:t>
            </a:r>
            <a:r>
              <a:rPr lang="en-US" sz="1800" b="0" i="0" dirty="0">
                <a:effectLst/>
                <a:latin typeface="Menlo"/>
              </a:rPr>
              <a:t> = 1:64;</a:t>
            </a:r>
          </a:p>
          <a:p>
            <a:pPr marL="0" indent="0">
              <a:buNone/>
            </a:pPr>
            <a:r>
              <a:rPr lang="en-US" sz="1800" b="0" i="0" dirty="0" err="1">
                <a:effectLst/>
                <a:latin typeface="Menlo"/>
              </a:rPr>
              <a:t>cfg.artfctdef.visual.artifact</a:t>
            </a:r>
            <a:r>
              <a:rPr lang="en-US" sz="1800" b="0" i="0" dirty="0">
                <a:effectLst/>
                <a:latin typeface="Menlo"/>
              </a:rPr>
              <a:t> = visual; </a:t>
            </a:r>
          </a:p>
          <a:p>
            <a:pPr marL="0" indent="0">
              <a:buNone/>
            </a:pPr>
            <a:r>
              <a:rPr lang="en-US" sz="1800" b="0" i="0" dirty="0">
                <a:effectLst/>
                <a:latin typeface="Menlo"/>
              </a:rPr>
              <a:t>artifact = </a:t>
            </a:r>
            <a:r>
              <a:rPr lang="en-US" sz="1800" b="0" i="0" dirty="0" err="1">
                <a:effectLst/>
                <a:latin typeface="Menlo"/>
              </a:rPr>
              <a:t>ft_databrowser</a:t>
            </a:r>
            <a:r>
              <a:rPr lang="en-US" sz="1800" b="0" i="0" dirty="0">
                <a:effectLst/>
                <a:latin typeface="Menlo"/>
              </a:rPr>
              <a:t>(cfg, </a:t>
            </a:r>
            <a:r>
              <a:rPr lang="en-US" sz="1800" b="0" i="0" dirty="0" err="1">
                <a:effectLst/>
                <a:latin typeface="Menlo"/>
              </a:rPr>
              <a:t>epoched</a:t>
            </a:r>
            <a:r>
              <a:rPr lang="en-US" sz="1800" b="0" i="0" dirty="0">
                <a:effectLst/>
                <a:latin typeface="Menlo"/>
              </a:rPr>
              <a:t>);</a:t>
            </a:r>
          </a:p>
          <a:p>
            <a:pPr marL="0" indent="0">
              <a:buNone/>
            </a:pPr>
            <a:r>
              <a:rPr lang="en-US" sz="1800" b="0" i="0" dirty="0">
                <a:effectLst/>
                <a:latin typeface="Menlo"/>
              </a:rPr>
              <a:t>visual = </a:t>
            </a:r>
            <a:r>
              <a:rPr lang="en-US" sz="1800" b="0" i="0" dirty="0" err="1">
                <a:effectLst/>
                <a:latin typeface="Menlo"/>
              </a:rPr>
              <a:t>artifact.artfctdef.visual.artifact</a:t>
            </a:r>
            <a:r>
              <a:rPr lang="en-US" sz="1800" b="0" i="0" dirty="0">
                <a:effectLst/>
                <a:latin typeface="Menlo"/>
              </a:rPr>
              <a:t>;</a:t>
            </a:r>
          </a:p>
          <a:p>
            <a:pPr marL="0" indent="0">
              <a:buNone/>
            </a:pPr>
            <a:r>
              <a:rPr lang="en-US" sz="1800" b="0" i="0" dirty="0">
                <a:effectLst/>
                <a:latin typeface="Menlo"/>
              </a:rPr>
              <a:t>save(</a:t>
            </a:r>
            <a:r>
              <a:rPr lang="en-US" sz="1800" b="0" i="0" dirty="0">
                <a:solidFill>
                  <a:srgbClr val="A709F5"/>
                </a:solidFill>
                <a:effectLst/>
                <a:latin typeface="Menlo"/>
              </a:rPr>
              <a:t>"</a:t>
            </a:r>
            <a:r>
              <a:rPr lang="en-US" sz="1800" b="0" i="0" dirty="0" err="1">
                <a:solidFill>
                  <a:srgbClr val="A709F5"/>
                </a:solidFill>
                <a:effectLst/>
                <a:latin typeface="Menlo"/>
              </a:rPr>
              <a:t>visual.mat</a:t>
            </a:r>
            <a:r>
              <a:rPr lang="en-US" sz="1800" b="0" i="0" dirty="0">
                <a:solidFill>
                  <a:srgbClr val="A709F5"/>
                </a:solidFill>
                <a:effectLst/>
                <a:latin typeface="Menlo"/>
              </a:rPr>
              <a:t>"</a:t>
            </a:r>
            <a:r>
              <a:rPr lang="en-US" sz="1800" b="0" i="0" dirty="0">
                <a:effectLst/>
                <a:latin typeface="Menlo"/>
              </a:rPr>
              <a:t>, </a:t>
            </a:r>
            <a:r>
              <a:rPr lang="en-US" sz="1800" b="0" i="0" dirty="0">
                <a:solidFill>
                  <a:srgbClr val="A709F5"/>
                </a:solidFill>
                <a:effectLst/>
                <a:latin typeface="Menlo"/>
              </a:rPr>
              <a:t>"visual"</a:t>
            </a:r>
            <a:r>
              <a:rPr lang="en-US" sz="1800" b="0" i="0" dirty="0">
                <a:effectLst/>
                <a:latin typeface="Menlo"/>
              </a:rPr>
              <a:t>); </a:t>
            </a:r>
            <a:r>
              <a:rPr lang="en-US" sz="1800" b="0" i="0" dirty="0">
                <a:solidFill>
                  <a:srgbClr val="008013"/>
                </a:solidFill>
                <a:effectLst/>
                <a:latin typeface="Menlo"/>
              </a:rPr>
              <a:t>%save and load every time we run this section.</a:t>
            </a:r>
            <a:endParaRPr lang="en-US" sz="1800" b="0" i="0" dirty="0">
              <a:effectLst/>
              <a:latin typeface="Menlo"/>
            </a:endParaRPr>
          </a:p>
          <a:p>
            <a:pPr marL="0" indent="0">
              <a:buNone/>
            </a:pPr>
            <a:br>
              <a:rPr lang="en-US" sz="1800" b="0" i="0" dirty="0">
                <a:effectLst/>
                <a:latin typeface="Menlo"/>
              </a:rPr>
            </a:br>
            <a:endParaRPr lang="en-US" sz="1800" b="0" i="0" dirty="0">
              <a:effectLst/>
              <a:latin typeface="Menlo"/>
            </a:endParaRPr>
          </a:p>
          <a:p>
            <a:pPr marL="0" indent="0">
              <a:buNone/>
            </a:pPr>
            <a:r>
              <a:rPr lang="en-US" sz="1800" b="0" i="0" dirty="0">
                <a:effectLst/>
                <a:latin typeface="Menlo"/>
              </a:rPr>
              <a:t>cfg = []; </a:t>
            </a:r>
          </a:p>
          <a:p>
            <a:pPr marL="0" indent="0">
              <a:buNone/>
            </a:pPr>
            <a:r>
              <a:rPr lang="en-US" sz="1800" b="0" i="0" dirty="0" err="1">
                <a:effectLst/>
                <a:latin typeface="Menlo"/>
              </a:rPr>
              <a:t>cfg.artfctdef.reject</a:t>
            </a:r>
            <a:r>
              <a:rPr lang="en-US" sz="1800" b="0" i="0" dirty="0">
                <a:effectLst/>
                <a:latin typeface="Menlo"/>
              </a:rPr>
              <a:t> = </a:t>
            </a:r>
            <a:r>
              <a:rPr lang="en-US" sz="1800" b="0" i="0" dirty="0">
                <a:solidFill>
                  <a:srgbClr val="A709F5"/>
                </a:solidFill>
                <a:effectLst/>
                <a:latin typeface="Menlo"/>
              </a:rPr>
              <a:t>'complete'</a:t>
            </a:r>
            <a:r>
              <a:rPr lang="en-US" sz="1800" b="0" i="0" dirty="0">
                <a:effectLst/>
                <a:latin typeface="Menlo"/>
              </a:rPr>
              <a:t>; </a:t>
            </a:r>
            <a:r>
              <a:rPr lang="en-US" sz="1800" b="0" i="0" dirty="0">
                <a:solidFill>
                  <a:srgbClr val="008013"/>
                </a:solidFill>
                <a:effectLst/>
                <a:latin typeface="Menlo"/>
              </a:rPr>
              <a:t>%complete removal of trials contaminated</a:t>
            </a:r>
            <a:endParaRPr lang="en-US" sz="1800" b="0" i="0" dirty="0">
              <a:effectLst/>
              <a:latin typeface="Menlo"/>
            </a:endParaRPr>
          </a:p>
          <a:p>
            <a:pPr marL="0" indent="0">
              <a:buNone/>
            </a:pPr>
            <a:r>
              <a:rPr lang="en-US" sz="1800" b="0" i="0" dirty="0" err="1">
                <a:effectLst/>
                <a:latin typeface="Menlo"/>
              </a:rPr>
              <a:t>cfg.artfctdef.visual.artifact</a:t>
            </a:r>
            <a:r>
              <a:rPr lang="en-US" sz="1800" b="0" i="0" dirty="0">
                <a:effectLst/>
                <a:latin typeface="Menlo"/>
              </a:rPr>
              <a:t> = visual;</a:t>
            </a:r>
          </a:p>
          <a:p>
            <a:pPr marL="0" indent="0">
              <a:buNone/>
            </a:pPr>
            <a:r>
              <a:rPr lang="en-US" sz="1800" b="0" i="0" dirty="0" err="1">
                <a:effectLst/>
                <a:latin typeface="Menlo"/>
              </a:rPr>
              <a:t>cleaned_epoched</a:t>
            </a:r>
            <a:r>
              <a:rPr lang="en-US" sz="1800" b="0" i="0" dirty="0">
                <a:effectLst/>
                <a:latin typeface="Menlo"/>
              </a:rPr>
              <a:t> = </a:t>
            </a:r>
            <a:r>
              <a:rPr lang="en-US" sz="1800" b="0" i="0" dirty="0" err="1">
                <a:effectLst/>
                <a:latin typeface="Menlo"/>
              </a:rPr>
              <a:t>ft_rejectartifact</a:t>
            </a:r>
            <a:r>
              <a:rPr lang="en-US" sz="1800" b="0" i="0" dirty="0">
                <a:effectLst/>
                <a:latin typeface="Menlo"/>
              </a:rPr>
              <a:t>(cfg, </a:t>
            </a:r>
            <a:r>
              <a:rPr lang="en-US" sz="1800" b="0" i="0" dirty="0" err="1">
                <a:effectLst/>
                <a:latin typeface="Menlo"/>
              </a:rPr>
              <a:t>epoched</a:t>
            </a:r>
            <a:r>
              <a:rPr lang="en-US" sz="1800" b="0" i="0" dirty="0">
                <a:effectLst/>
                <a:latin typeface="Menlo"/>
              </a:rPr>
              <a:t>); </a:t>
            </a:r>
          </a:p>
          <a:p>
            <a:pPr marL="0" indent="0">
              <a:buNone/>
            </a:pPr>
            <a:endParaRPr lang="en-US" dirty="0"/>
          </a:p>
        </p:txBody>
      </p:sp>
      <p:sp>
        <p:nvSpPr>
          <p:cNvPr id="7" name="TextBox 6">
            <a:extLst>
              <a:ext uri="{FF2B5EF4-FFF2-40B4-BE49-F238E27FC236}">
                <a16:creationId xmlns:a16="http://schemas.microsoft.com/office/drawing/2014/main" id="{F24CF606-CB6D-0F17-5359-53EE93DF3E5D}"/>
              </a:ext>
            </a:extLst>
          </p:cNvPr>
          <p:cNvSpPr txBox="1"/>
          <p:nvPr/>
        </p:nvSpPr>
        <p:spPr>
          <a:xfrm>
            <a:off x="0" y="6488668"/>
            <a:ext cx="10955563" cy="369332"/>
          </a:xfrm>
          <a:prstGeom prst="rect">
            <a:avLst/>
          </a:prstGeom>
          <a:noFill/>
        </p:spPr>
        <p:txBody>
          <a:bodyPr wrap="none" rtlCol="0">
            <a:spAutoFit/>
          </a:bodyPr>
          <a:lstStyle/>
          <a:p>
            <a:r>
              <a:rPr lang="en-US" dirty="0"/>
              <a:t>Example of automated artifact detection toolboxes: </a:t>
            </a:r>
            <a:r>
              <a:rPr lang="en-US" dirty="0" err="1"/>
              <a:t>FieldTrip</a:t>
            </a:r>
            <a:r>
              <a:rPr lang="en-US" dirty="0"/>
              <a:t>, PREP Toolbox, </a:t>
            </a:r>
            <a:r>
              <a:rPr lang="en-US" dirty="0" err="1"/>
              <a:t>AutoMagic</a:t>
            </a:r>
            <a:r>
              <a:rPr lang="en-US" dirty="0"/>
              <a:t>, </a:t>
            </a:r>
            <a:r>
              <a:rPr lang="en-US" dirty="0" err="1"/>
              <a:t>CleanRawData</a:t>
            </a:r>
            <a:r>
              <a:rPr lang="en-US" dirty="0"/>
              <a:t>, ASR. </a:t>
            </a:r>
          </a:p>
        </p:txBody>
      </p:sp>
    </p:spTree>
    <p:extLst>
      <p:ext uri="{BB962C8B-B14F-4D97-AF65-F5344CB8AC3E}">
        <p14:creationId xmlns:p14="http://schemas.microsoft.com/office/powerpoint/2010/main" val="32208020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4FBC34-D8FA-73A4-A541-9A84BE3F891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AD2AA9B-7BB3-CF8E-0B62-4FA0597A0706}"/>
              </a:ext>
            </a:extLst>
          </p:cNvPr>
          <p:cNvSpPr>
            <a:spLocks noGrp="1"/>
          </p:cNvSpPr>
          <p:nvPr>
            <p:ph type="ctrTitle"/>
          </p:nvPr>
        </p:nvSpPr>
        <p:spPr/>
        <p:txBody>
          <a:bodyPr/>
          <a:lstStyle/>
          <a:p>
            <a:r>
              <a:rPr lang="en-US" dirty="0"/>
              <a:t>EEG pre-processing</a:t>
            </a:r>
          </a:p>
        </p:txBody>
      </p:sp>
      <p:sp>
        <p:nvSpPr>
          <p:cNvPr id="3" name="Subtitle 2">
            <a:extLst>
              <a:ext uri="{FF2B5EF4-FFF2-40B4-BE49-F238E27FC236}">
                <a16:creationId xmlns:a16="http://schemas.microsoft.com/office/drawing/2014/main" id="{DA606B52-7711-DDDE-BC87-C6CD5887178B}"/>
              </a:ext>
            </a:extLst>
          </p:cNvPr>
          <p:cNvSpPr>
            <a:spLocks noGrp="1"/>
          </p:cNvSpPr>
          <p:nvPr>
            <p:ph type="subTitle" idx="1"/>
          </p:nvPr>
        </p:nvSpPr>
        <p:spPr/>
        <p:txBody>
          <a:bodyPr/>
          <a:lstStyle/>
          <a:p>
            <a:r>
              <a:rPr lang="en-US" dirty="0"/>
              <a:t>Time-locking. Our first ERPs!</a:t>
            </a:r>
          </a:p>
        </p:txBody>
      </p:sp>
    </p:spTree>
    <p:extLst>
      <p:ext uri="{BB962C8B-B14F-4D97-AF65-F5344CB8AC3E}">
        <p14:creationId xmlns:p14="http://schemas.microsoft.com/office/powerpoint/2010/main" val="40850605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768F3B-6418-A71C-92E9-48C4C6749B5C}"/>
              </a:ext>
            </a:extLst>
          </p:cNvPr>
          <p:cNvSpPr>
            <a:spLocks noGrp="1"/>
          </p:cNvSpPr>
          <p:nvPr>
            <p:ph type="title"/>
          </p:nvPr>
        </p:nvSpPr>
        <p:spPr/>
        <p:txBody>
          <a:bodyPr/>
          <a:lstStyle/>
          <a:p>
            <a:r>
              <a:rPr lang="en-US" dirty="0"/>
              <a:t>Background: signal and noise (time-locked signal, evoked signal).</a:t>
            </a:r>
          </a:p>
        </p:txBody>
      </p:sp>
      <p:pic>
        <p:nvPicPr>
          <p:cNvPr id="7" name="Picture 6">
            <a:extLst>
              <a:ext uri="{FF2B5EF4-FFF2-40B4-BE49-F238E27FC236}">
                <a16:creationId xmlns:a16="http://schemas.microsoft.com/office/drawing/2014/main" id="{4548AE4D-69D4-EB37-FB81-C7F71B75FBB6}"/>
              </a:ext>
            </a:extLst>
          </p:cNvPr>
          <p:cNvPicPr>
            <a:picLocks noChangeAspect="1"/>
          </p:cNvPicPr>
          <p:nvPr/>
        </p:nvPicPr>
        <p:blipFill>
          <a:blip r:embed="rId2"/>
          <a:stretch>
            <a:fillRect/>
          </a:stretch>
        </p:blipFill>
        <p:spPr>
          <a:xfrm>
            <a:off x="559191" y="1845433"/>
            <a:ext cx="5334000" cy="4000500"/>
          </a:xfrm>
          <a:prstGeom prst="rect">
            <a:avLst/>
          </a:prstGeom>
        </p:spPr>
      </p:pic>
      <p:pic>
        <p:nvPicPr>
          <p:cNvPr id="11" name="Picture 10">
            <a:extLst>
              <a:ext uri="{FF2B5EF4-FFF2-40B4-BE49-F238E27FC236}">
                <a16:creationId xmlns:a16="http://schemas.microsoft.com/office/drawing/2014/main" id="{0D953BE8-CDF1-80BC-C7A0-8880EE85E445}"/>
              </a:ext>
            </a:extLst>
          </p:cNvPr>
          <p:cNvPicPr>
            <a:picLocks noChangeAspect="1"/>
          </p:cNvPicPr>
          <p:nvPr/>
        </p:nvPicPr>
        <p:blipFill>
          <a:blip r:embed="rId3"/>
          <a:stretch>
            <a:fillRect/>
          </a:stretch>
        </p:blipFill>
        <p:spPr>
          <a:xfrm>
            <a:off x="559191" y="1845433"/>
            <a:ext cx="5334000" cy="4000500"/>
          </a:xfrm>
          <a:prstGeom prst="rect">
            <a:avLst/>
          </a:prstGeom>
        </p:spPr>
      </p:pic>
      <p:pic>
        <p:nvPicPr>
          <p:cNvPr id="15" name="Picture 14">
            <a:extLst>
              <a:ext uri="{FF2B5EF4-FFF2-40B4-BE49-F238E27FC236}">
                <a16:creationId xmlns:a16="http://schemas.microsoft.com/office/drawing/2014/main" id="{945F3206-2CD0-7406-2E4E-0F7606A43433}"/>
              </a:ext>
            </a:extLst>
          </p:cNvPr>
          <p:cNvPicPr>
            <a:picLocks noChangeAspect="1"/>
          </p:cNvPicPr>
          <p:nvPr/>
        </p:nvPicPr>
        <p:blipFill>
          <a:blip r:embed="rId4"/>
          <a:stretch>
            <a:fillRect/>
          </a:stretch>
        </p:blipFill>
        <p:spPr>
          <a:xfrm>
            <a:off x="559191" y="1845433"/>
            <a:ext cx="5334000" cy="4000500"/>
          </a:xfrm>
          <a:prstGeom prst="rect">
            <a:avLst/>
          </a:prstGeom>
        </p:spPr>
      </p:pic>
      <p:sp>
        <p:nvSpPr>
          <p:cNvPr id="16" name="TextBox 15">
            <a:extLst>
              <a:ext uri="{FF2B5EF4-FFF2-40B4-BE49-F238E27FC236}">
                <a16:creationId xmlns:a16="http://schemas.microsoft.com/office/drawing/2014/main" id="{C9BF91E9-A513-76B2-59BD-5982C3FDF40F}"/>
              </a:ext>
            </a:extLst>
          </p:cNvPr>
          <p:cNvSpPr txBox="1"/>
          <p:nvPr/>
        </p:nvSpPr>
        <p:spPr>
          <a:xfrm>
            <a:off x="6096000" y="2276022"/>
            <a:ext cx="5851410" cy="3139321"/>
          </a:xfrm>
          <a:prstGeom prst="rect">
            <a:avLst/>
          </a:prstGeom>
          <a:noFill/>
        </p:spPr>
        <p:txBody>
          <a:bodyPr wrap="none" rtlCol="0">
            <a:spAutoFit/>
          </a:bodyPr>
          <a:lstStyle/>
          <a:p>
            <a:r>
              <a:rPr lang="en-US" sz="1800" b="0" i="0" dirty="0">
                <a:effectLst/>
                <a:latin typeface="Menlo"/>
              </a:rPr>
              <a:t>time = -1:0.01:1; </a:t>
            </a:r>
            <a:r>
              <a:rPr lang="en-US" sz="1800" b="0" i="0" dirty="0">
                <a:solidFill>
                  <a:srgbClr val="008013"/>
                </a:solidFill>
                <a:effectLst/>
                <a:latin typeface="Menlo"/>
              </a:rPr>
              <a:t>%</a:t>
            </a:r>
            <a:endParaRPr lang="en-US" sz="1800" b="0" i="0" dirty="0">
              <a:effectLst/>
              <a:latin typeface="Menlo"/>
            </a:endParaRPr>
          </a:p>
          <a:p>
            <a:r>
              <a:rPr lang="en-US" sz="1800" b="0" i="0" dirty="0">
                <a:effectLst/>
                <a:latin typeface="Menlo"/>
              </a:rPr>
              <a:t>A = 3; </a:t>
            </a:r>
          </a:p>
          <a:p>
            <a:r>
              <a:rPr lang="en-US" sz="1800" b="0" i="0" dirty="0">
                <a:effectLst/>
                <a:latin typeface="Menlo"/>
              </a:rPr>
              <a:t>signal = A*sin(2*pi*1*time); </a:t>
            </a:r>
          </a:p>
          <a:p>
            <a:r>
              <a:rPr lang="en-US" sz="1800" b="0" i="0" dirty="0">
                <a:effectLst/>
                <a:latin typeface="Menlo"/>
              </a:rPr>
              <a:t>noise = rand(1,1)*A*sin(2*pi*rand(1,1)*10*time); </a:t>
            </a:r>
          </a:p>
          <a:p>
            <a:r>
              <a:rPr lang="en-US" sz="1800" b="0" i="0" dirty="0" err="1">
                <a:effectLst/>
                <a:latin typeface="Menlo"/>
              </a:rPr>
              <a:t>total_noise</a:t>
            </a:r>
            <a:r>
              <a:rPr lang="en-US" sz="1800" b="0" i="0" dirty="0">
                <a:effectLst/>
                <a:latin typeface="Menlo"/>
              </a:rPr>
              <a:t> = []; </a:t>
            </a:r>
          </a:p>
          <a:p>
            <a:r>
              <a:rPr lang="en-US" sz="1800" b="0" i="0" dirty="0">
                <a:solidFill>
                  <a:srgbClr val="0E00FF"/>
                </a:solidFill>
                <a:effectLst/>
                <a:latin typeface="Menlo"/>
              </a:rPr>
              <a:t>for </a:t>
            </a:r>
            <a:r>
              <a:rPr lang="en-US" sz="1800" b="0" i="0" dirty="0" err="1">
                <a:effectLst/>
                <a:latin typeface="Menlo"/>
              </a:rPr>
              <a:t>i</a:t>
            </a:r>
            <a:r>
              <a:rPr lang="en-US" sz="1800" b="0" i="0" dirty="0">
                <a:effectLst/>
                <a:latin typeface="Menlo"/>
              </a:rPr>
              <a:t> = 1:100 </a:t>
            </a:r>
            <a:r>
              <a:rPr lang="en-US" sz="1800" b="0" i="0" dirty="0">
                <a:solidFill>
                  <a:srgbClr val="008013"/>
                </a:solidFill>
                <a:effectLst/>
                <a:latin typeface="Menlo"/>
              </a:rPr>
              <a:t>%change to 10 and 100 and see the difference.</a:t>
            </a:r>
            <a:endParaRPr lang="en-US" sz="1800" b="0" i="0" dirty="0">
              <a:effectLst/>
              <a:latin typeface="Menlo"/>
            </a:endParaRPr>
          </a:p>
          <a:p>
            <a:pPr lvl="1"/>
            <a:r>
              <a:rPr lang="en-US" b="0" i="0" dirty="0">
                <a:effectLst/>
                <a:latin typeface="Menlo"/>
              </a:rPr>
              <a:t>noise = A*sin(2*pi*rand(1,1)*5*time + 100*rand(1,1)); </a:t>
            </a:r>
          </a:p>
          <a:p>
            <a:pPr lvl="1"/>
            <a:r>
              <a:rPr lang="en-US" b="0" i="0" dirty="0">
                <a:effectLst/>
                <a:latin typeface="Menlo"/>
              </a:rPr>
              <a:t>noise = signal + noise; </a:t>
            </a:r>
          </a:p>
          <a:p>
            <a:pPr lvl="1"/>
            <a:r>
              <a:rPr lang="en-US" b="0" i="0" dirty="0" err="1">
                <a:effectLst/>
                <a:latin typeface="Menlo"/>
              </a:rPr>
              <a:t>total_noise</a:t>
            </a:r>
            <a:r>
              <a:rPr lang="en-US" b="0" i="0" dirty="0">
                <a:effectLst/>
                <a:latin typeface="Menlo"/>
              </a:rPr>
              <a:t> = [</a:t>
            </a:r>
            <a:r>
              <a:rPr lang="en-US" b="0" i="0" dirty="0" err="1">
                <a:effectLst/>
                <a:latin typeface="Menlo"/>
              </a:rPr>
              <a:t>total_noise</a:t>
            </a:r>
            <a:r>
              <a:rPr lang="en-US" b="0" i="0" dirty="0">
                <a:effectLst/>
                <a:latin typeface="Menlo"/>
              </a:rPr>
              <a:t>; noise]; </a:t>
            </a:r>
          </a:p>
          <a:p>
            <a:r>
              <a:rPr lang="en-US" sz="1800" b="0" i="0" dirty="0">
                <a:solidFill>
                  <a:srgbClr val="0E00FF"/>
                </a:solidFill>
                <a:effectLst/>
                <a:latin typeface="Menlo"/>
              </a:rPr>
              <a:t>end</a:t>
            </a:r>
            <a:endParaRPr lang="en-US" sz="1800" b="0" i="0" dirty="0">
              <a:effectLst/>
              <a:latin typeface="Menlo"/>
            </a:endParaRPr>
          </a:p>
          <a:p>
            <a:endParaRPr lang="en-US" dirty="0"/>
          </a:p>
        </p:txBody>
      </p:sp>
    </p:spTree>
    <p:extLst>
      <p:ext uri="{BB962C8B-B14F-4D97-AF65-F5344CB8AC3E}">
        <p14:creationId xmlns:p14="http://schemas.microsoft.com/office/powerpoint/2010/main" val="2636531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7"/>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11"/>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1E0C68-9583-AE3B-F266-CE26C6ED9326}"/>
              </a:ext>
            </a:extLst>
          </p:cNvPr>
          <p:cNvSpPr>
            <a:spLocks noGrp="1"/>
          </p:cNvSpPr>
          <p:nvPr>
            <p:ph type="title"/>
          </p:nvPr>
        </p:nvSpPr>
        <p:spPr/>
        <p:txBody>
          <a:bodyPr/>
          <a:lstStyle/>
          <a:p>
            <a:r>
              <a:rPr lang="en-US" dirty="0"/>
              <a:t>Where does the signal come from? </a:t>
            </a:r>
          </a:p>
        </p:txBody>
      </p:sp>
      <p:pic>
        <p:nvPicPr>
          <p:cNvPr id="7" name="Picture 6" descr="A diagram of a brain&#10;&#10;Description automatically generated">
            <a:extLst>
              <a:ext uri="{FF2B5EF4-FFF2-40B4-BE49-F238E27FC236}">
                <a16:creationId xmlns:a16="http://schemas.microsoft.com/office/drawing/2014/main" id="{D0EC0ADB-3BE2-35BA-F9F0-0FD82B329A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8048" y="1948745"/>
            <a:ext cx="5689683" cy="3618592"/>
          </a:xfrm>
          <a:prstGeom prst="rect">
            <a:avLst/>
          </a:prstGeom>
        </p:spPr>
      </p:pic>
      <p:pic>
        <p:nvPicPr>
          <p:cNvPr id="9" name="Picture 8" descr="A diagram of a human brain&#10;&#10;Description automatically generated">
            <a:extLst>
              <a:ext uri="{FF2B5EF4-FFF2-40B4-BE49-F238E27FC236}">
                <a16:creationId xmlns:a16="http://schemas.microsoft.com/office/drawing/2014/main" id="{A8E74A84-EBB7-0AF8-306B-BFEE29CB288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40929" y="2569231"/>
            <a:ext cx="5340623" cy="3378904"/>
          </a:xfrm>
          <a:prstGeom prst="rect">
            <a:avLst/>
          </a:prstGeom>
        </p:spPr>
      </p:pic>
      <p:sp>
        <p:nvSpPr>
          <p:cNvPr id="10" name="TextBox 9">
            <a:extLst>
              <a:ext uri="{FF2B5EF4-FFF2-40B4-BE49-F238E27FC236}">
                <a16:creationId xmlns:a16="http://schemas.microsoft.com/office/drawing/2014/main" id="{BC62F457-D168-9BFA-FFCA-8AB63BD78ECD}"/>
              </a:ext>
            </a:extLst>
          </p:cNvPr>
          <p:cNvSpPr txBox="1"/>
          <p:nvPr/>
        </p:nvSpPr>
        <p:spPr>
          <a:xfrm>
            <a:off x="5491486" y="4354286"/>
            <a:ext cx="413657" cy="707886"/>
          </a:xfrm>
          <a:prstGeom prst="rect">
            <a:avLst/>
          </a:prstGeom>
          <a:noFill/>
        </p:spPr>
        <p:txBody>
          <a:bodyPr wrap="square" rtlCol="0">
            <a:spAutoFit/>
          </a:bodyPr>
          <a:lstStyle/>
          <a:p>
            <a:r>
              <a:rPr lang="en-US" sz="4000" b="1" dirty="0">
                <a:solidFill>
                  <a:srgbClr val="FF0000"/>
                </a:solidFill>
              </a:rPr>
              <a:t>+</a:t>
            </a:r>
          </a:p>
        </p:txBody>
      </p:sp>
      <p:sp>
        <p:nvSpPr>
          <p:cNvPr id="11" name="TextBox 10">
            <a:extLst>
              <a:ext uri="{FF2B5EF4-FFF2-40B4-BE49-F238E27FC236}">
                <a16:creationId xmlns:a16="http://schemas.microsoft.com/office/drawing/2014/main" id="{9080F96C-1A0E-4BF8-CCF6-0C2A6C088748}"/>
              </a:ext>
            </a:extLst>
          </p:cNvPr>
          <p:cNvSpPr txBox="1"/>
          <p:nvPr/>
        </p:nvSpPr>
        <p:spPr>
          <a:xfrm>
            <a:off x="5491486" y="3165899"/>
            <a:ext cx="413657" cy="707886"/>
          </a:xfrm>
          <a:prstGeom prst="rect">
            <a:avLst/>
          </a:prstGeom>
          <a:noFill/>
        </p:spPr>
        <p:txBody>
          <a:bodyPr wrap="square" rtlCol="0">
            <a:spAutoFit/>
          </a:bodyPr>
          <a:lstStyle/>
          <a:p>
            <a:r>
              <a:rPr lang="en-US" sz="4000" b="1" dirty="0">
                <a:solidFill>
                  <a:srgbClr val="FF0000"/>
                </a:solidFill>
              </a:rPr>
              <a:t>-</a:t>
            </a:r>
          </a:p>
        </p:txBody>
      </p:sp>
    </p:spTree>
    <p:extLst>
      <p:ext uri="{BB962C8B-B14F-4D97-AF65-F5344CB8AC3E}">
        <p14:creationId xmlns:p14="http://schemas.microsoft.com/office/powerpoint/2010/main" val="258621442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2551F-BFEE-7A7E-F83F-7F30F921F877}"/>
              </a:ext>
            </a:extLst>
          </p:cNvPr>
          <p:cNvSpPr>
            <a:spLocks noGrp="1"/>
          </p:cNvSpPr>
          <p:nvPr>
            <p:ph type="title"/>
          </p:nvPr>
        </p:nvSpPr>
        <p:spPr/>
        <p:txBody>
          <a:bodyPr/>
          <a:lstStyle/>
          <a:p>
            <a:r>
              <a:rPr lang="en-US" dirty="0"/>
              <a:t>In </a:t>
            </a:r>
            <a:r>
              <a:rPr lang="en-US" dirty="0" err="1"/>
              <a:t>Matlab</a:t>
            </a:r>
            <a:endParaRPr lang="en-US" dirty="0"/>
          </a:p>
        </p:txBody>
      </p:sp>
      <p:sp>
        <p:nvSpPr>
          <p:cNvPr id="4" name="TextBox 3">
            <a:extLst>
              <a:ext uri="{FF2B5EF4-FFF2-40B4-BE49-F238E27FC236}">
                <a16:creationId xmlns:a16="http://schemas.microsoft.com/office/drawing/2014/main" id="{936B2C83-EAB5-4BAD-DCB1-78ED7723DAD5}"/>
              </a:ext>
            </a:extLst>
          </p:cNvPr>
          <p:cNvSpPr txBox="1"/>
          <p:nvPr/>
        </p:nvSpPr>
        <p:spPr>
          <a:xfrm>
            <a:off x="0" y="1659336"/>
            <a:ext cx="4811895" cy="3693319"/>
          </a:xfrm>
          <a:prstGeom prst="rect">
            <a:avLst/>
          </a:prstGeom>
          <a:noFill/>
        </p:spPr>
        <p:txBody>
          <a:bodyPr wrap="none" rtlCol="0">
            <a:spAutoFit/>
          </a:bodyPr>
          <a:lstStyle/>
          <a:p>
            <a:r>
              <a:rPr lang="en-US" sz="1800" b="0" i="0" dirty="0">
                <a:solidFill>
                  <a:srgbClr val="008013"/>
                </a:solidFill>
                <a:effectLst/>
                <a:latin typeface="Menlo"/>
              </a:rPr>
              <a:t>%% AVERAGE OVER TRIALS</a:t>
            </a:r>
            <a:endParaRPr lang="en-US" sz="1800" b="0" i="0" dirty="0">
              <a:effectLst/>
              <a:latin typeface="Menlo"/>
            </a:endParaRPr>
          </a:p>
          <a:p>
            <a:r>
              <a:rPr lang="en-US" sz="1800" b="0" i="0" dirty="0">
                <a:effectLst/>
                <a:latin typeface="Menlo"/>
              </a:rPr>
              <a:t>cfg = []; </a:t>
            </a:r>
          </a:p>
          <a:p>
            <a:r>
              <a:rPr lang="en-US" sz="1800" b="0" i="0" dirty="0" err="1">
                <a:effectLst/>
                <a:latin typeface="Menlo"/>
              </a:rPr>
              <a:t>cfg.channel</a:t>
            </a:r>
            <a:r>
              <a:rPr lang="en-US" sz="1800" b="0" i="0" dirty="0">
                <a:effectLst/>
                <a:latin typeface="Menlo"/>
              </a:rPr>
              <a:t> = 1:64; </a:t>
            </a:r>
          </a:p>
          <a:p>
            <a:r>
              <a:rPr lang="en-US" sz="1800" b="0" i="0" dirty="0">
                <a:effectLst/>
                <a:latin typeface="Menlo"/>
              </a:rPr>
              <a:t>ERP = </a:t>
            </a:r>
            <a:r>
              <a:rPr lang="en-US" sz="1800" b="0" i="0" dirty="0" err="1">
                <a:effectLst/>
                <a:latin typeface="Menlo"/>
              </a:rPr>
              <a:t>ft_timelockanalysis</a:t>
            </a:r>
            <a:r>
              <a:rPr lang="en-US" sz="1800" b="0" i="0" dirty="0">
                <a:effectLst/>
                <a:latin typeface="Menlo"/>
              </a:rPr>
              <a:t>(cfg, </a:t>
            </a:r>
            <a:r>
              <a:rPr lang="en-US" sz="1800" b="0" i="0" dirty="0" err="1">
                <a:effectLst/>
                <a:latin typeface="Menlo"/>
              </a:rPr>
              <a:t>cleaned_epoched</a:t>
            </a:r>
            <a:r>
              <a:rPr lang="en-US" sz="1800" b="0" i="0" dirty="0">
                <a:effectLst/>
                <a:latin typeface="Menlo"/>
              </a:rPr>
              <a:t>);</a:t>
            </a:r>
          </a:p>
          <a:p>
            <a:endParaRPr lang="en-US" dirty="0">
              <a:latin typeface="Menlo"/>
            </a:endParaRPr>
          </a:p>
          <a:p>
            <a:r>
              <a:rPr lang="en-US" sz="1800" b="0" i="0" dirty="0">
                <a:effectLst/>
                <a:latin typeface="Menlo"/>
              </a:rPr>
              <a:t>cfg = []; </a:t>
            </a:r>
          </a:p>
          <a:p>
            <a:r>
              <a:rPr lang="en-US" sz="1800" b="0" i="0" dirty="0" err="1">
                <a:effectLst/>
                <a:latin typeface="Menlo"/>
              </a:rPr>
              <a:t>cfg.ylim</a:t>
            </a:r>
            <a:r>
              <a:rPr lang="en-US" sz="1800" b="0" i="0" dirty="0">
                <a:effectLst/>
                <a:latin typeface="Menlo"/>
              </a:rPr>
              <a:t> = [-0.5 0.5];</a:t>
            </a:r>
          </a:p>
          <a:p>
            <a:r>
              <a:rPr lang="en-US" sz="1800" b="0" i="0" dirty="0" err="1">
                <a:effectLst/>
                <a:latin typeface="Menlo"/>
              </a:rPr>
              <a:t>ft_databrowser</a:t>
            </a:r>
            <a:r>
              <a:rPr lang="en-US" sz="1800" b="0" i="0" dirty="0">
                <a:effectLst/>
                <a:latin typeface="Menlo"/>
              </a:rPr>
              <a:t>(cfg, ERP);</a:t>
            </a:r>
          </a:p>
          <a:p>
            <a:endParaRPr lang="en-US" sz="1800" b="0" i="0" dirty="0">
              <a:effectLst/>
              <a:latin typeface="Menlo"/>
            </a:endParaRPr>
          </a:p>
          <a:p>
            <a:r>
              <a:rPr lang="en-US" sz="1800" b="0" i="0" dirty="0">
                <a:solidFill>
                  <a:schemeClr val="bg1"/>
                </a:solidFill>
                <a:effectLst/>
                <a:latin typeface="Menlo"/>
              </a:rPr>
              <a:t>cfg = []; </a:t>
            </a:r>
          </a:p>
          <a:p>
            <a:r>
              <a:rPr lang="en-US" sz="1800" b="0" i="0" dirty="0" err="1">
                <a:solidFill>
                  <a:schemeClr val="bg1"/>
                </a:solidFill>
                <a:effectLst/>
                <a:latin typeface="Menlo"/>
              </a:rPr>
              <a:t>cfg.ylim</a:t>
            </a:r>
            <a:r>
              <a:rPr lang="en-US" sz="1800" b="0" i="0" dirty="0">
                <a:solidFill>
                  <a:schemeClr val="bg1"/>
                </a:solidFill>
                <a:effectLst/>
                <a:latin typeface="Menlo"/>
              </a:rPr>
              <a:t> = [-8 8];</a:t>
            </a:r>
          </a:p>
          <a:p>
            <a:r>
              <a:rPr lang="en-US" sz="1800" b="0" i="0" dirty="0" err="1">
                <a:solidFill>
                  <a:schemeClr val="bg1"/>
                </a:solidFill>
                <a:effectLst/>
                <a:latin typeface="Menlo"/>
              </a:rPr>
              <a:t>cfg.viewmode</a:t>
            </a:r>
            <a:r>
              <a:rPr lang="en-US" sz="1800" b="0" i="0" dirty="0">
                <a:solidFill>
                  <a:schemeClr val="bg1"/>
                </a:solidFill>
                <a:effectLst/>
                <a:latin typeface="Menlo"/>
              </a:rPr>
              <a:t> = 'butterfly';</a:t>
            </a:r>
          </a:p>
          <a:p>
            <a:r>
              <a:rPr lang="en-US" sz="1800" b="0" i="0" dirty="0" err="1">
                <a:solidFill>
                  <a:schemeClr val="bg1"/>
                </a:solidFill>
                <a:effectLst/>
                <a:latin typeface="Menlo"/>
              </a:rPr>
              <a:t>ft_databrowser</a:t>
            </a:r>
            <a:r>
              <a:rPr lang="en-US" sz="1800" b="0" i="0" dirty="0">
                <a:solidFill>
                  <a:schemeClr val="bg1"/>
                </a:solidFill>
                <a:effectLst/>
                <a:latin typeface="Menlo"/>
              </a:rPr>
              <a:t>(cfg, ERP);</a:t>
            </a:r>
          </a:p>
        </p:txBody>
      </p:sp>
      <p:pic>
        <p:nvPicPr>
          <p:cNvPr id="8" name="Picture 7">
            <a:extLst>
              <a:ext uri="{FF2B5EF4-FFF2-40B4-BE49-F238E27FC236}">
                <a16:creationId xmlns:a16="http://schemas.microsoft.com/office/drawing/2014/main" id="{29650422-3A12-266D-DFDC-E1B06F3D72CE}"/>
              </a:ext>
            </a:extLst>
          </p:cNvPr>
          <p:cNvPicPr>
            <a:picLocks noChangeAspect="1"/>
          </p:cNvPicPr>
          <p:nvPr/>
        </p:nvPicPr>
        <p:blipFill>
          <a:blip r:embed="rId2"/>
          <a:stretch>
            <a:fillRect/>
          </a:stretch>
        </p:blipFill>
        <p:spPr>
          <a:xfrm>
            <a:off x="5308919" y="1154311"/>
            <a:ext cx="6312961" cy="4734721"/>
          </a:xfrm>
          <a:prstGeom prst="rect">
            <a:avLst/>
          </a:prstGeom>
        </p:spPr>
      </p:pic>
    </p:spTree>
    <p:extLst>
      <p:ext uri="{BB962C8B-B14F-4D97-AF65-F5344CB8AC3E}">
        <p14:creationId xmlns:p14="http://schemas.microsoft.com/office/powerpoint/2010/main" val="35526772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3FC461-83AA-B0AE-E16F-25AD07919C63}"/>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2C888492-05FF-3E28-46CF-C848382E1845}"/>
              </a:ext>
            </a:extLst>
          </p:cNvPr>
          <p:cNvPicPr>
            <a:picLocks noChangeAspect="1"/>
          </p:cNvPicPr>
          <p:nvPr/>
        </p:nvPicPr>
        <p:blipFill>
          <a:blip r:embed="rId2"/>
          <a:stretch>
            <a:fillRect/>
          </a:stretch>
        </p:blipFill>
        <p:spPr>
          <a:xfrm>
            <a:off x="5308919" y="1154311"/>
            <a:ext cx="6312961" cy="4734721"/>
          </a:xfrm>
          <a:prstGeom prst="rect">
            <a:avLst/>
          </a:prstGeom>
        </p:spPr>
      </p:pic>
      <p:sp>
        <p:nvSpPr>
          <p:cNvPr id="2" name="Title 1">
            <a:extLst>
              <a:ext uri="{FF2B5EF4-FFF2-40B4-BE49-F238E27FC236}">
                <a16:creationId xmlns:a16="http://schemas.microsoft.com/office/drawing/2014/main" id="{99CAD78E-4F02-2CBC-108B-18DEF47E19E6}"/>
              </a:ext>
            </a:extLst>
          </p:cNvPr>
          <p:cNvSpPr>
            <a:spLocks noGrp="1"/>
          </p:cNvSpPr>
          <p:nvPr>
            <p:ph type="title"/>
          </p:nvPr>
        </p:nvSpPr>
        <p:spPr/>
        <p:txBody>
          <a:bodyPr/>
          <a:lstStyle/>
          <a:p>
            <a:r>
              <a:rPr lang="en-US" dirty="0"/>
              <a:t>In </a:t>
            </a:r>
            <a:r>
              <a:rPr lang="en-US" dirty="0" err="1"/>
              <a:t>Matlab</a:t>
            </a:r>
            <a:endParaRPr lang="en-US" dirty="0"/>
          </a:p>
        </p:txBody>
      </p:sp>
      <p:sp>
        <p:nvSpPr>
          <p:cNvPr id="4" name="TextBox 3">
            <a:extLst>
              <a:ext uri="{FF2B5EF4-FFF2-40B4-BE49-F238E27FC236}">
                <a16:creationId xmlns:a16="http://schemas.microsoft.com/office/drawing/2014/main" id="{DB243B4D-D686-55C7-A10B-319AD1E65D15}"/>
              </a:ext>
            </a:extLst>
          </p:cNvPr>
          <p:cNvSpPr txBox="1"/>
          <p:nvPr/>
        </p:nvSpPr>
        <p:spPr>
          <a:xfrm>
            <a:off x="0" y="1659336"/>
            <a:ext cx="4811895" cy="3693319"/>
          </a:xfrm>
          <a:prstGeom prst="rect">
            <a:avLst/>
          </a:prstGeom>
          <a:noFill/>
        </p:spPr>
        <p:txBody>
          <a:bodyPr wrap="none" rtlCol="0">
            <a:spAutoFit/>
          </a:bodyPr>
          <a:lstStyle/>
          <a:p>
            <a:r>
              <a:rPr lang="en-US" sz="1800" b="0" i="0" dirty="0">
                <a:solidFill>
                  <a:srgbClr val="008013"/>
                </a:solidFill>
                <a:effectLst/>
                <a:latin typeface="Menlo"/>
              </a:rPr>
              <a:t>%% AVERAGE OVER TRIALS</a:t>
            </a:r>
            <a:endParaRPr lang="en-US" sz="1800" b="0" i="0" dirty="0">
              <a:effectLst/>
              <a:latin typeface="Menlo"/>
            </a:endParaRPr>
          </a:p>
          <a:p>
            <a:r>
              <a:rPr lang="en-US" sz="1800" b="0" i="0" dirty="0">
                <a:effectLst/>
                <a:latin typeface="Menlo"/>
              </a:rPr>
              <a:t>cfg = []; </a:t>
            </a:r>
          </a:p>
          <a:p>
            <a:r>
              <a:rPr lang="en-US" sz="1800" b="0" i="0" dirty="0" err="1">
                <a:effectLst/>
                <a:latin typeface="Menlo"/>
              </a:rPr>
              <a:t>cfg.channel</a:t>
            </a:r>
            <a:r>
              <a:rPr lang="en-US" sz="1800" b="0" i="0" dirty="0">
                <a:effectLst/>
                <a:latin typeface="Menlo"/>
              </a:rPr>
              <a:t> = 1:64; </a:t>
            </a:r>
          </a:p>
          <a:p>
            <a:r>
              <a:rPr lang="en-US" sz="1800" b="0" i="0" dirty="0">
                <a:effectLst/>
                <a:latin typeface="Menlo"/>
              </a:rPr>
              <a:t>ERP = </a:t>
            </a:r>
            <a:r>
              <a:rPr lang="en-US" sz="1800" b="0" i="0" dirty="0" err="1">
                <a:effectLst/>
                <a:latin typeface="Menlo"/>
              </a:rPr>
              <a:t>ft_timelockanalysis</a:t>
            </a:r>
            <a:r>
              <a:rPr lang="en-US" sz="1800" b="0" i="0" dirty="0">
                <a:effectLst/>
                <a:latin typeface="Menlo"/>
              </a:rPr>
              <a:t>(cfg, </a:t>
            </a:r>
            <a:r>
              <a:rPr lang="en-US" sz="1800" b="0" i="0" dirty="0" err="1">
                <a:effectLst/>
                <a:latin typeface="Menlo"/>
              </a:rPr>
              <a:t>cleaned_epoched</a:t>
            </a:r>
            <a:r>
              <a:rPr lang="en-US" sz="1800" b="0" i="0" dirty="0">
                <a:effectLst/>
                <a:latin typeface="Menlo"/>
              </a:rPr>
              <a:t>);</a:t>
            </a:r>
          </a:p>
          <a:p>
            <a:endParaRPr lang="en-US" dirty="0">
              <a:latin typeface="Menlo"/>
            </a:endParaRPr>
          </a:p>
          <a:p>
            <a:r>
              <a:rPr lang="en-US" sz="1800" b="0" i="0" dirty="0">
                <a:solidFill>
                  <a:schemeClr val="bg1"/>
                </a:solidFill>
                <a:effectLst/>
                <a:latin typeface="Menlo"/>
              </a:rPr>
              <a:t>cfg = []; </a:t>
            </a:r>
          </a:p>
          <a:p>
            <a:r>
              <a:rPr lang="en-US" sz="1800" b="0" i="0" dirty="0" err="1">
                <a:solidFill>
                  <a:schemeClr val="bg1"/>
                </a:solidFill>
                <a:effectLst/>
                <a:latin typeface="Menlo"/>
              </a:rPr>
              <a:t>cfg.ylim</a:t>
            </a:r>
            <a:r>
              <a:rPr lang="en-US" sz="1800" b="0" i="0" dirty="0">
                <a:solidFill>
                  <a:schemeClr val="bg1"/>
                </a:solidFill>
                <a:effectLst/>
                <a:latin typeface="Menlo"/>
              </a:rPr>
              <a:t> = [-0.5 0.5];</a:t>
            </a:r>
          </a:p>
          <a:p>
            <a:r>
              <a:rPr lang="en-US" sz="1800" b="0" i="0" dirty="0" err="1">
                <a:solidFill>
                  <a:schemeClr val="bg1"/>
                </a:solidFill>
                <a:effectLst/>
                <a:latin typeface="Menlo"/>
              </a:rPr>
              <a:t>ft_databrowser</a:t>
            </a:r>
            <a:r>
              <a:rPr lang="en-US" sz="1800" b="0" i="0" dirty="0">
                <a:solidFill>
                  <a:schemeClr val="bg1"/>
                </a:solidFill>
                <a:effectLst/>
                <a:latin typeface="Menlo"/>
              </a:rPr>
              <a:t>(cfg, ERP);</a:t>
            </a:r>
          </a:p>
          <a:p>
            <a:endParaRPr lang="en-US" sz="1800" b="0" i="0" dirty="0">
              <a:effectLst/>
              <a:latin typeface="Menlo"/>
            </a:endParaRPr>
          </a:p>
          <a:p>
            <a:r>
              <a:rPr lang="en-US" sz="1800" b="0" i="0" dirty="0">
                <a:effectLst/>
                <a:latin typeface="Menlo"/>
              </a:rPr>
              <a:t>cfg = []; </a:t>
            </a:r>
          </a:p>
          <a:p>
            <a:r>
              <a:rPr lang="en-US" sz="1800" b="0" i="0" dirty="0" err="1">
                <a:effectLst/>
                <a:latin typeface="Menlo"/>
              </a:rPr>
              <a:t>cfg.ylim</a:t>
            </a:r>
            <a:r>
              <a:rPr lang="en-US" sz="1800" b="0" i="0" dirty="0">
                <a:effectLst/>
                <a:latin typeface="Menlo"/>
              </a:rPr>
              <a:t> = [-8 8];</a:t>
            </a:r>
          </a:p>
          <a:p>
            <a:r>
              <a:rPr lang="en-US" sz="1800" b="0" i="0" dirty="0" err="1">
                <a:effectLst/>
                <a:latin typeface="Menlo"/>
              </a:rPr>
              <a:t>cfg.viewmode</a:t>
            </a:r>
            <a:r>
              <a:rPr lang="en-US" sz="1800" b="0" i="0" dirty="0">
                <a:effectLst/>
                <a:latin typeface="Menlo"/>
              </a:rPr>
              <a:t> = </a:t>
            </a:r>
            <a:r>
              <a:rPr lang="en-US" sz="1800" b="0" i="0" dirty="0">
                <a:solidFill>
                  <a:srgbClr val="A709F5"/>
                </a:solidFill>
                <a:effectLst/>
                <a:latin typeface="Menlo"/>
              </a:rPr>
              <a:t>'butterfly'</a:t>
            </a:r>
            <a:r>
              <a:rPr lang="en-US" sz="1800" b="0" i="0" dirty="0">
                <a:effectLst/>
                <a:latin typeface="Menlo"/>
              </a:rPr>
              <a:t>;</a:t>
            </a:r>
          </a:p>
          <a:p>
            <a:r>
              <a:rPr lang="en-US" sz="1800" b="0" i="0" dirty="0" err="1">
                <a:effectLst/>
                <a:latin typeface="Menlo"/>
              </a:rPr>
              <a:t>ft_databrowser</a:t>
            </a:r>
            <a:r>
              <a:rPr lang="en-US" sz="1800" b="0" i="0" dirty="0">
                <a:effectLst/>
                <a:latin typeface="Menlo"/>
              </a:rPr>
              <a:t>(cfg, ERP);</a:t>
            </a:r>
          </a:p>
        </p:txBody>
      </p:sp>
    </p:spTree>
    <p:extLst>
      <p:ext uri="{BB962C8B-B14F-4D97-AF65-F5344CB8AC3E}">
        <p14:creationId xmlns:p14="http://schemas.microsoft.com/office/powerpoint/2010/main" val="8418802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EB4974-932B-2D36-0BC9-353B4DC3BF95}"/>
              </a:ext>
            </a:extLst>
          </p:cNvPr>
          <p:cNvSpPr>
            <a:spLocks noGrp="1"/>
          </p:cNvSpPr>
          <p:nvPr>
            <p:ph type="title"/>
          </p:nvPr>
        </p:nvSpPr>
        <p:spPr/>
        <p:txBody>
          <a:bodyPr/>
          <a:lstStyle/>
          <a:p>
            <a:r>
              <a:rPr lang="en-US" dirty="0"/>
              <a:t>Something missing?! Baseline correction</a:t>
            </a:r>
          </a:p>
        </p:txBody>
      </p:sp>
      <p:sp>
        <p:nvSpPr>
          <p:cNvPr id="3" name="Content Placeholder 2">
            <a:extLst>
              <a:ext uri="{FF2B5EF4-FFF2-40B4-BE49-F238E27FC236}">
                <a16:creationId xmlns:a16="http://schemas.microsoft.com/office/drawing/2014/main" id="{69077C72-1F58-EEA8-3EE9-E24DA281E928}"/>
              </a:ext>
            </a:extLst>
          </p:cNvPr>
          <p:cNvSpPr>
            <a:spLocks noGrp="1"/>
          </p:cNvSpPr>
          <p:nvPr>
            <p:ph idx="1"/>
          </p:nvPr>
        </p:nvSpPr>
        <p:spPr>
          <a:xfrm>
            <a:off x="838200" y="1825625"/>
            <a:ext cx="5257800" cy="4351338"/>
          </a:xfrm>
        </p:spPr>
        <p:txBody>
          <a:bodyPr>
            <a:normAutofit fontScale="92500"/>
          </a:bodyPr>
          <a:lstStyle/>
          <a:p>
            <a:pPr algn="just"/>
            <a:r>
              <a:rPr lang="en-US" dirty="0"/>
              <a:t>Baseline is a period (usually </a:t>
            </a:r>
            <a:r>
              <a:rPr lang="en-US" u="sng" dirty="0"/>
              <a:t>pre-stimulus</a:t>
            </a:r>
            <a:r>
              <a:rPr lang="en-US" dirty="0"/>
              <a:t>) free of any other stimulation (nothing was happening). </a:t>
            </a:r>
          </a:p>
          <a:p>
            <a:pPr algn="just"/>
            <a:r>
              <a:rPr lang="en-US" dirty="0"/>
              <a:t>Baseline </a:t>
            </a:r>
            <a:r>
              <a:rPr lang="en-US" u="sng" dirty="0"/>
              <a:t>linearly sums </a:t>
            </a:r>
            <a:r>
              <a:rPr lang="en-US" dirty="0"/>
              <a:t>with the post-stimulus activity (our epoch of interest) </a:t>
            </a:r>
            <a:r>
              <a:rPr lang="en-US" sz="1400" dirty="0"/>
              <a:t>(see alternative: </a:t>
            </a:r>
            <a:r>
              <a:rPr lang="en-US" sz="1400" dirty="0" err="1"/>
              <a:t>Alday</a:t>
            </a:r>
            <a:r>
              <a:rPr lang="en-US" sz="1400" dirty="0"/>
              <a:t> 2019)</a:t>
            </a:r>
            <a:r>
              <a:rPr lang="en-US" dirty="0"/>
              <a:t>.</a:t>
            </a:r>
          </a:p>
          <a:p>
            <a:pPr algn="just"/>
            <a:r>
              <a:rPr lang="en-US" dirty="0"/>
              <a:t>Baseline length needs to be as long as the interfering activity that we assume is shifting our signal.</a:t>
            </a:r>
          </a:p>
        </p:txBody>
      </p:sp>
      <p:pic>
        <p:nvPicPr>
          <p:cNvPr id="9" name="Picture 8">
            <a:extLst>
              <a:ext uri="{FF2B5EF4-FFF2-40B4-BE49-F238E27FC236}">
                <a16:creationId xmlns:a16="http://schemas.microsoft.com/office/drawing/2014/main" id="{4D8F2605-B370-1BDE-050E-C8BFAA7ADFBA}"/>
              </a:ext>
            </a:extLst>
          </p:cNvPr>
          <p:cNvPicPr>
            <a:picLocks noChangeAspect="1"/>
          </p:cNvPicPr>
          <p:nvPr/>
        </p:nvPicPr>
        <p:blipFill>
          <a:blip r:embed="rId3"/>
          <a:stretch>
            <a:fillRect/>
          </a:stretch>
        </p:blipFill>
        <p:spPr>
          <a:xfrm>
            <a:off x="6286500" y="1825625"/>
            <a:ext cx="5334000" cy="4000500"/>
          </a:xfrm>
          <a:prstGeom prst="rect">
            <a:avLst/>
          </a:prstGeom>
        </p:spPr>
      </p:pic>
    </p:spTree>
    <p:extLst>
      <p:ext uri="{BB962C8B-B14F-4D97-AF65-F5344CB8AC3E}">
        <p14:creationId xmlns:p14="http://schemas.microsoft.com/office/powerpoint/2010/main" val="394508126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EAAAD-D8DE-0B78-6BD9-0AD87D165773}"/>
              </a:ext>
            </a:extLst>
          </p:cNvPr>
          <p:cNvSpPr>
            <a:spLocks noGrp="1"/>
          </p:cNvSpPr>
          <p:nvPr>
            <p:ph type="title"/>
          </p:nvPr>
        </p:nvSpPr>
        <p:spPr/>
        <p:txBody>
          <a:bodyPr/>
          <a:lstStyle/>
          <a:p>
            <a:r>
              <a:rPr lang="en-US" dirty="0"/>
              <a:t>In </a:t>
            </a:r>
            <a:r>
              <a:rPr lang="en-US" dirty="0" err="1"/>
              <a:t>Matlab</a:t>
            </a:r>
            <a:endParaRPr lang="en-US" dirty="0"/>
          </a:p>
        </p:txBody>
      </p:sp>
      <p:pic>
        <p:nvPicPr>
          <p:cNvPr id="6" name="Picture 5">
            <a:extLst>
              <a:ext uri="{FF2B5EF4-FFF2-40B4-BE49-F238E27FC236}">
                <a16:creationId xmlns:a16="http://schemas.microsoft.com/office/drawing/2014/main" id="{104A9FE3-97C4-3C94-1205-BBD55C1826C5}"/>
              </a:ext>
            </a:extLst>
          </p:cNvPr>
          <p:cNvPicPr>
            <a:picLocks noChangeAspect="1"/>
          </p:cNvPicPr>
          <p:nvPr/>
        </p:nvPicPr>
        <p:blipFill>
          <a:blip r:embed="rId2"/>
          <a:stretch>
            <a:fillRect/>
          </a:stretch>
        </p:blipFill>
        <p:spPr>
          <a:xfrm>
            <a:off x="4608933" y="933450"/>
            <a:ext cx="7302079" cy="5267325"/>
          </a:xfrm>
          <a:prstGeom prst="rect">
            <a:avLst/>
          </a:prstGeom>
        </p:spPr>
      </p:pic>
      <p:sp>
        <p:nvSpPr>
          <p:cNvPr id="7" name="TextBox 6">
            <a:extLst>
              <a:ext uri="{FF2B5EF4-FFF2-40B4-BE49-F238E27FC236}">
                <a16:creationId xmlns:a16="http://schemas.microsoft.com/office/drawing/2014/main" id="{0FBCAD7B-82CD-CDFB-959C-387EC53498DC}"/>
              </a:ext>
            </a:extLst>
          </p:cNvPr>
          <p:cNvSpPr txBox="1"/>
          <p:nvPr/>
        </p:nvSpPr>
        <p:spPr>
          <a:xfrm>
            <a:off x="0" y="1690688"/>
            <a:ext cx="4174861" cy="3416320"/>
          </a:xfrm>
          <a:prstGeom prst="rect">
            <a:avLst/>
          </a:prstGeom>
          <a:noFill/>
        </p:spPr>
        <p:txBody>
          <a:bodyPr wrap="none" rtlCol="0">
            <a:spAutoFit/>
          </a:bodyPr>
          <a:lstStyle/>
          <a:p>
            <a:r>
              <a:rPr lang="en-US" sz="1800" b="0" i="0" dirty="0">
                <a:solidFill>
                  <a:srgbClr val="008013"/>
                </a:solidFill>
                <a:effectLst/>
                <a:latin typeface="Menlo"/>
              </a:rPr>
              <a:t>%% BASELINE </a:t>
            </a:r>
            <a:endParaRPr lang="en-US" sz="1800" b="0" i="0" dirty="0">
              <a:effectLst/>
              <a:latin typeface="Menlo"/>
            </a:endParaRPr>
          </a:p>
          <a:p>
            <a:r>
              <a:rPr lang="en-US" sz="1800" b="0" i="0" dirty="0">
                <a:effectLst/>
                <a:latin typeface="Menlo"/>
              </a:rPr>
              <a:t>cfg = [];</a:t>
            </a:r>
          </a:p>
          <a:p>
            <a:r>
              <a:rPr lang="en-US" sz="1800" b="0" i="0" dirty="0" err="1">
                <a:effectLst/>
                <a:latin typeface="Menlo"/>
              </a:rPr>
              <a:t>cfg.demean</a:t>
            </a:r>
            <a:r>
              <a:rPr lang="en-US" sz="1800" b="0" i="0" dirty="0">
                <a:effectLst/>
                <a:latin typeface="Menlo"/>
              </a:rPr>
              <a:t> = </a:t>
            </a:r>
            <a:r>
              <a:rPr lang="en-US" sz="1800" b="0" i="0" dirty="0">
                <a:solidFill>
                  <a:srgbClr val="A709F5"/>
                </a:solidFill>
                <a:effectLst/>
                <a:latin typeface="Menlo"/>
              </a:rPr>
              <a:t>'yes'</a:t>
            </a:r>
            <a:r>
              <a:rPr lang="en-US" sz="1800" b="0" i="0" dirty="0">
                <a:effectLst/>
                <a:latin typeface="Menlo"/>
              </a:rPr>
              <a:t>;</a:t>
            </a:r>
          </a:p>
          <a:p>
            <a:r>
              <a:rPr lang="en-US" sz="1800" b="0" i="0" dirty="0" err="1">
                <a:effectLst/>
                <a:latin typeface="Menlo"/>
              </a:rPr>
              <a:t>cfg.baselinewindow</a:t>
            </a:r>
            <a:r>
              <a:rPr lang="en-US" sz="1800" b="0" i="0" dirty="0">
                <a:effectLst/>
                <a:latin typeface="Menlo"/>
              </a:rPr>
              <a:t> = [-0.1 0];</a:t>
            </a:r>
          </a:p>
          <a:p>
            <a:r>
              <a:rPr lang="en-US" sz="1800" b="0" i="0" dirty="0" err="1">
                <a:effectLst/>
                <a:latin typeface="Menlo"/>
              </a:rPr>
              <a:t>ERP_baseline</a:t>
            </a:r>
            <a:r>
              <a:rPr lang="en-US" sz="1800" b="0" i="0" dirty="0">
                <a:effectLst/>
                <a:latin typeface="Menlo"/>
              </a:rPr>
              <a:t> = </a:t>
            </a:r>
            <a:r>
              <a:rPr lang="en-US" sz="1800" b="0" i="0" dirty="0" err="1">
                <a:effectLst/>
                <a:latin typeface="Menlo"/>
              </a:rPr>
              <a:t>ft_preprocessing</a:t>
            </a:r>
            <a:r>
              <a:rPr lang="en-US" sz="1800" b="0" i="0" dirty="0">
                <a:effectLst/>
                <a:latin typeface="Menlo"/>
              </a:rPr>
              <a:t>(cfg, ERP);</a:t>
            </a:r>
          </a:p>
          <a:p>
            <a:br>
              <a:rPr lang="en-US" sz="1800" b="0" i="0" dirty="0">
                <a:effectLst/>
                <a:latin typeface="Menlo"/>
              </a:rPr>
            </a:br>
            <a:endParaRPr lang="en-US" sz="1800" b="0" i="0" dirty="0">
              <a:effectLst/>
              <a:latin typeface="Menlo"/>
            </a:endParaRPr>
          </a:p>
          <a:p>
            <a:r>
              <a:rPr lang="en-US" sz="1800" b="0" i="0" dirty="0">
                <a:effectLst/>
                <a:latin typeface="Menlo"/>
              </a:rPr>
              <a:t>cfg = []; </a:t>
            </a:r>
          </a:p>
          <a:p>
            <a:r>
              <a:rPr lang="en-US" sz="1800" b="0" i="0" dirty="0" err="1">
                <a:effectLst/>
                <a:latin typeface="Menlo"/>
              </a:rPr>
              <a:t>cfg.ylim</a:t>
            </a:r>
            <a:r>
              <a:rPr lang="en-US" sz="1800" b="0" i="0" dirty="0">
                <a:effectLst/>
                <a:latin typeface="Menlo"/>
              </a:rPr>
              <a:t> = [-8 8];</a:t>
            </a:r>
          </a:p>
          <a:p>
            <a:r>
              <a:rPr lang="en-US" sz="1800" b="0" i="0" dirty="0" err="1">
                <a:effectLst/>
                <a:latin typeface="Menlo"/>
              </a:rPr>
              <a:t>cfg.viewmode</a:t>
            </a:r>
            <a:r>
              <a:rPr lang="en-US" sz="1800" b="0" i="0" dirty="0">
                <a:effectLst/>
                <a:latin typeface="Menlo"/>
              </a:rPr>
              <a:t> = </a:t>
            </a:r>
            <a:r>
              <a:rPr lang="en-US" sz="1800" b="0" i="0" dirty="0">
                <a:solidFill>
                  <a:srgbClr val="A709F5"/>
                </a:solidFill>
                <a:effectLst/>
                <a:latin typeface="Menlo"/>
              </a:rPr>
              <a:t>'butterfly'</a:t>
            </a:r>
            <a:r>
              <a:rPr lang="en-US" sz="1800" b="0" i="0" dirty="0">
                <a:effectLst/>
                <a:latin typeface="Menlo"/>
              </a:rPr>
              <a:t>;</a:t>
            </a:r>
          </a:p>
          <a:p>
            <a:r>
              <a:rPr lang="en-US" sz="1800" b="0" i="0" dirty="0" err="1">
                <a:effectLst/>
                <a:latin typeface="Menlo"/>
              </a:rPr>
              <a:t>ft_databrowser</a:t>
            </a:r>
            <a:r>
              <a:rPr lang="en-US" sz="1800" b="0" i="0" dirty="0">
                <a:effectLst/>
                <a:latin typeface="Menlo"/>
              </a:rPr>
              <a:t>(cfg, </a:t>
            </a:r>
            <a:r>
              <a:rPr lang="en-US" sz="1800" b="0" i="0" dirty="0" err="1">
                <a:effectLst/>
                <a:latin typeface="Menlo"/>
              </a:rPr>
              <a:t>ERP_baseline</a:t>
            </a:r>
            <a:r>
              <a:rPr lang="en-US" sz="1800" b="0" i="0" dirty="0">
                <a:effectLst/>
                <a:latin typeface="Menlo"/>
              </a:rPr>
              <a:t>);</a:t>
            </a:r>
          </a:p>
          <a:p>
            <a:endParaRPr lang="en-US" dirty="0"/>
          </a:p>
        </p:txBody>
      </p:sp>
    </p:spTree>
    <p:extLst>
      <p:ext uri="{BB962C8B-B14F-4D97-AF65-F5344CB8AC3E}">
        <p14:creationId xmlns:p14="http://schemas.microsoft.com/office/powerpoint/2010/main" val="127084076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798F8E-B3F7-2368-D022-AE87624848D1}"/>
              </a:ext>
            </a:extLst>
          </p:cNvPr>
          <p:cNvSpPr>
            <a:spLocks noGrp="1"/>
          </p:cNvSpPr>
          <p:nvPr>
            <p:ph type="ctrTitle"/>
          </p:nvPr>
        </p:nvSpPr>
        <p:spPr/>
        <p:txBody>
          <a:bodyPr/>
          <a:lstStyle/>
          <a:p>
            <a:r>
              <a:rPr lang="en-US" dirty="0"/>
              <a:t>ERP exploration</a:t>
            </a:r>
          </a:p>
        </p:txBody>
      </p:sp>
      <p:sp>
        <p:nvSpPr>
          <p:cNvPr id="3" name="Subtitle 2">
            <a:extLst>
              <a:ext uri="{FF2B5EF4-FFF2-40B4-BE49-F238E27FC236}">
                <a16:creationId xmlns:a16="http://schemas.microsoft.com/office/drawing/2014/main" id="{D86B3A6A-8663-DCB4-46D7-20871777FFB8}"/>
              </a:ext>
            </a:extLst>
          </p:cNvPr>
          <p:cNvSpPr>
            <a:spLocks noGrp="1"/>
          </p:cNvSpPr>
          <p:nvPr>
            <p:ph type="subTitle" idx="1"/>
          </p:nvPr>
        </p:nvSpPr>
        <p:spPr/>
        <p:txBody>
          <a:bodyPr/>
          <a:lstStyle/>
          <a:p>
            <a:r>
              <a:rPr lang="en-US" dirty="0"/>
              <a:t>Somatosensory Evoked Potential (SEP)</a:t>
            </a:r>
          </a:p>
        </p:txBody>
      </p:sp>
    </p:spTree>
    <p:extLst>
      <p:ext uri="{BB962C8B-B14F-4D97-AF65-F5344CB8AC3E}">
        <p14:creationId xmlns:p14="http://schemas.microsoft.com/office/powerpoint/2010/main" val="136242048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0B8006-35A0-BC42-D98A-170FB3B0F83C}"/>
              </a:ext>
            </a:extLst>
          </p:cNvPr>
          <p:cNvSpPr>
            <a:spLocks noGrp="1"/>
          </p:cNvSpPr>
          <p:nvPr>
            <p:ph type="title"/>
          </p:nvPr>
        </p:nvSpPr>
        <p:spPr/>
        <p:txBody>
          <a:bodyPr/>
          <a:lstStyle/>
          <a:p>
            <a:r>
              <a:rPr lang="en-US" dirty="0"/>
              <a:t>Background: SEP, what to expect</a:t>
            </a:r>
          </a:p>
        </p:txBody>
      </p:sp>
      <p:pic>
        <p:nvPicPr>
          <p:cNvPr id="5" name="Picture 4" descr="A diagram of a brain&#10;&#10;Description automatically generated">
            <a:extLst>
              <a:ext uri="{FF2B5EF4-FFF2-40B4-BE49-F238E27FC236}">
                <a16:creationId xmlns:a16="http://schemas.microsoft.com/office/drawing/2014/main" id="{0951E237-2B80-BC2A-8C0E-0FDD5638D4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1379" y="2360081"/>
            <a:ext cx="4023764" cy="3430447"/>
          </a:xfrm>
          <a:prstGeom prst="rect">
            <a:avLst/>
          </a:prstGeom>
        </p:spPr>
      </p:pic>
      <p:pic>
        <p:nvPicPr>
          <p:cNvPr id="7" name="Picture 6" descr="A diagram of a pulse&#10;&#10;Description automatically generated with medium confidence">
            <a:extLst>
              <a:ext uri="{FF2B5EF4-FFF2-40B4-BE49-F238E27FC236}">
                <a16:creationId xmlns:a16="http://schemas.microsoft.com/office/drawing/2014/main" id="{2BAD1D9B-0F90-C30A-6D17-3A672FC916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66859" y="1667011"/>
            <a:ext cx="3854225" cy="4816585"/>
          </a:xfrm>
          <a:prstGeom prst="rect">
            <a:avLst/>
          </a:prstGeom>
        </p:spPr>
      </p:pic>
      <p:sp>
        <p:nvSpPr>
          <p:cNvPr id="8" name="TextBox 7">
            <a:extLst>
              <a:ext uri="{FF2B5EF4-FFF2-40B4-BE49-F238E27FC236}">
                <a16:creationId xmlns:a16="http://schemas.microsoft.com/office/drawing/2014/main" id="{7B055328-0509-425B-3165-37A68229DE2D}"/>
              </a:ext>
            </a:extLst>
          </p:cNvPr>
          <p:cNvSpPr txBox="1"/>
          <p:nvPr/>
        </p:nvSpPr>
        <p:spPr>
          <a:xfrm>
            <a:off x="10254343" y="6483596"/>
            <a:ext cx="1883849" cy="369332"/>
          </a:xfrm>
          <a:prstGeom prst="rect">
            <a:avLst/>
          </a:prstGeom>
          <a:noFill/>
        </p:spPr>
        <p:txBody>
          <a:bodyPr wrap="none" rtlCol="0">
            <a:spAutoFit/>
          </a:bodyPr>
          <a:lstStyle/>
          <a:p>
            <a:r>
              <a:rPr lang="en-US" dirty="0"/>
              <a:t>Miller et al., 2019</a:t>
            </a:r>
          </a:p>
        </p:txBody>
      </p:sp>
    </p:spTree>
    <p:extLst>
      <p:ext uri="{BB962C8B-B14F-4D97-AF65-F5344CB8AC3E}">
        <p14:creationId xmlns:p14="http://schemas.microsoft.com/office/powerpoint/2010/main" val="365723044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0283B2-9F05-9980-57C9-8F17B8F3E060}"/>
              </a:ext>
            </a:extLst>
          </p:cNvPr>
          <p:cNvSpPr>
            <a:spLocks noGrp="1"/>
          </p:cNvSpPr>
          <p:nvPr>
            <p:ph type="title"/>
          </p:nvPr>
        </p:nvSpPr>
        <p:spPr/>
        <p:txBody>
          <a:bodyPr/>
          <a:lstStyle/>
          <a:p>
            <a:r>
              <a:rPr lang="en-US" dirty="0"/>
              <a:t>In </a:t>
            </a:r>
            <a:r>
              <a:rPr lang="en-US" dirty="0" err="1"/>
              <a:t>Matlab</a:t>
            </a:r>
            <a:endParaRPr lang="en-US" dirty="0"/>
          </a:p>
        </p:txBody>
      </p:sp>
      <p:sp>
        <p:nvSpPr>
          <p:cNvPr id="4" name="TextBox 3">
            <a:extLst>
              <a:ext uri="{FF2B5EF4-FFF2-40B4-BE49-F238E27FC236}">
                <a16:creationId xmlns:a16="http://schemas.microsoft.com/office/drawing/2014/main" id="{3351281F-67D3-7F3B-A79C-BA139B5A179A}"/>
              </a:ext>
            </a:extLst>
          </p:cNvPr>
          <p:cNvSpPr txBox="1"/>
          <p:nvPr/>
        </p:nvSpPr>
        <p:spPr>
          <a:xfrm>
            <a:off x="838200" y="1690688"/>
            <a:ext cx="3355727" cy="1877437"/>
          </a:xfrm>
          <a:prstGeom prst="rect">
            <a:avLst/>
          </a:prstGeom>
          <a:noFill/>
        </p:spPr>
        <p:txBody>
          <a:bodyPr wrap="none" rtlCol="0">
            <a:spAutoFit/>
          </a:bodyPr>
          <a:lstStyle/>
          <a:p>
            <a:r>
              <a:rPr lang="en-US" sz="1400" b="0" i="0" dirty="0">
                <a:solidFill>
                  <a:srgbClr val="008013"/>
                </a:solidFill>
                <a:effectLst/>
                <a:latin typeface="Menlo"/>
              </a:rPr>
              <a:t>%% EXPLORATION OF THE RESULTS </a:t>
            </a:r>
            <a:endParaRPr lang="en-US" sz="1400" b="0" i="0" dirty="0">
              <a:effectLst/>
              <a:latin typeface="Menlo"/>
            </a:endParaRPr>
          </a:p>
          <a:p>
            <a:r>
              <a:rPr lang="en-US" sz="1400" b="0" i="0" dirty="0" err="1">
                <a:effectLst/>
                <a:latin typeface="Menlo"/>
              </a:rPr>
              <a:t>caplocation</a:t>
            </a:r>
            <a:r>
              <a:rPr lang="en-US" sz="1400" b="0" i="0" dirty="0">
                <a:effectLst/>
                <a:latin typeface="Menlo"/>
              </a:rPr>
              <a:t> = </a:t>
            </a:r>
            <a:r>
              <a:rPr lang="en-US" sz="1400" b="0" i="0" dirty="0" err="1">
                <a:effectLst/>
                <a:latin typeface="Menlo"/>
              </a:rPr>
              <a:t>strcat</a:t>
            </a:r>
            <a:r>
              <a:rPr lang="en-US" sz="1400" b="0" i="0" dirty="0">
                <a:effectLst/>
                <a:latin typeface="Menlo"/>
              </a:rPr>
              <a:t>(folder, </a:t>
            </a:r>
            <a:r>
              <a:rPr lang="en-US" sz="1400" b="0" i="0" dirty="0">
                <a:solidFill>
                  <a:srgbClr val="A709F5"/>
                </a:solidFill>
                <a:effectLst/>
                <a:latin typeface="Menlo"/>
              </a:rPr>
              <a:t>'biosemi64.lay'</a:t>
            </a:r>
            <a:r>
              <a:rPr lang="en-US" sz="1400" b="0" i="0" dirty="0">
                <a:effectLst/>
                <a:latin typeface="Menlo"/>
              </a:rPr>
              <a:t>);</a:t>
            </a:r>
          </a:p>
          <a:p>
            <a:br>
              <a:rPr lang="en-US" sz="1400" b="0" i="0" dirty="0">
                <a:effectLst/>
                <a:latin typeface="Menlo"/>
              </a:rPr>
            </a:br>
            <a:endParaRPr lang="en-US" sz="1400" b="0" i="0" dirty="0">
              <a:effectLst/>
              <a:latin typeface="Menlo"/>
            </a:endParaRPr>
          </a:p>
          <a:p>
            <a:r>
              <a:rPr lang="en-US" sz="1400" b="0" i="0" dirty="0">
                <a:effectLst/>
                <a:latin typeface="Menlo"/>
              </a:rPr>
              <a:t>cfg = []; </a:t>
            </a:r>
          </a:p>
          <a:p>
            <a:r>
              <a:rPr lang="en-US" sz="1400" b="0" i="0" dirty="0" err="1">
                <a:effectLst/>
                <a:latin typeface="Menlo"/>
              </a:rPr>
              <a:t>cfg.layout</a:t>
            </a:r>
            <a:r>
              <a:rPr lang="en-US" sz="1400" b="0" i="0" dirty="0">
                <a:effectLst/>
                <a:latin typeface="Menlo"/>
              </a:rPr>
              <a:t> = </a:t>
            </a:r>
            <a:r>
              <a:rPr lang="en-US" sz="1400" b="0" i="0" dirty="0" err="1">
                <a:effectLst/>
                <a:latin typeface="Menlo"/>
              </a:rPr>
              <a:t>caplocation</a:t>
            </a:r>
            <a:r>
              <a:rPr lang="en-US" sz="1400" b="0" i="0" dirty="0">
                <a:effectLst/>
                <a:latin typeface="Menlo"/>
              </a:rPr>
              <a:t>; </a:t>
            </a:r>
          </a:p>
          <a:p>
            <a:r>
              <a:rPr lang="en-US" sz="1400" b="0" i="0" dirty="0" err="1">
                <a:effectLst/>
                <a:latin typeface="Menlo"/>
              </a:rPr>
              <a:t>ft_multiplotER</a:t>
            </a:r>
            <a:r>
              <a:rPr lang="en-US" sz="1400" b="0" i="0" dirty="0">
                <a:effectLst/>
                <a:latin typeface="Menlo"/>
              </a:rPr>
              <a:t>(cfg, </a:t>
            </a:r>
            <a:r>
              <a:rPr lang="en-US" sz="1400" b="0" i="0" dirty="0" err="1">
                <a:effectLst/>
                <a:latin typeface="Menlo"/>
              </a:rPr>
              <a:t>ERP_baseline</a:t>
            </a:r>
            <a:r>
              <a:rPr lang="en-US" sz="1400" b="0" i="0" dirty="0">
                <a:effectLst/>
                <a:latin typeface="Menlo"/>
              </a:rPr>
              <a:t>)</a:t>
            </a:r>
          </a:p>
          <a:p>
            <a:endParaRPr lang="en-US" dirty="0"/>
          </a:p>
        </p:txBody>
      </p:sp>
      <p:pic>
        <p:nvPicPr>
          <p:cNvPr id="6" name="Picture 5">
            <a:extLst>
              <a:ext uri="{FF2B5EF4-FFF2-40B4-BE49-F238E27FC236}">
                <a16:creationId xmlns:a16="http://schemas.microsoft.com/office/drawing/2014/main" id="{F3617CCA-6B5A-4B7A-2046-A2BCEF8FAF95}"/>
              </a:ext>
            </a:extLst>
          </p:cNvPr>
          <p:cNvPicPr>
            <a:picLocks noChangeAspect="1"/>
          </p:cNvPicPr>
          <p:nvPr/>
        </p:nvPicPr>
        <p:blipFill>
          <a:blip r:embed="rId3"/>
          <a:stretch>
            <a:fillRect/>
          </a:stretch>
        </p:blipFill>
        <p:spPr>
          <a:xfrm>
            <a:off x="4545545" y="1896836"/>
            <a:ext cx="5334000" cy="4000500"/>
          </a:xfrm>
          <a:prstGeom prst="rect">
            <a:avLst/>
          </a:prstGeom>
        </p:spPr>
      </p:pic>
    </p:spTree>
    <p:extLst>
      <p:ext uri="{BB962C8B-B14F-4D97-AF65-F5344CB8AC3E}">
        <p14:creationId xmlns:p14="http://schemas.microsoft.com/office/powerpoint/2010/main" val="361925398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D86519C-B7F5-9206-CF9A-20A192ED108B}"/>
              </a:ext>
            </a:extLst>
          </p:cNvPr>
          <p:cNvPicPr>
            <a:picLocks noChangeAspect="1"/>
          </p:cNvPicPr>
          <p:nvPr/>
        </p:nvPicPr>
        <p:blipFill>
          <a:blip r:embed="rId2"/>
          <a:stretch>
            <a:fillRect/>
          </a:stretch>
        </p:blipFill>
        <p:spPr>
          <a:xfrm>
            <a:off x="7850414" y="457199"/>
            <a:ext cx="2122714" cy="1592036"/>
          </a:xfrm>
          <a:prstGeom prst="rect">
            <a:avLst/>
          </a:prstGeom>
        </p:spPr>
      </p:pic>
      <p:pic>
        <p:nvPicPr>
          <p:cNvPr id="7" name="Picture 6">
            <a:extLst>
              <a:ext uri="{FF2B5EF4-FFF2-40B4-BE49-F238E27FC236}">
                <a16:creationId xmlns:a16="http://schemas.microsoft.com/office/drawing/2014/main" id="{3B213723-CF1F-3049-5944-7BF72D136004}"/>
              </a:ext>
            </a:extLst>
          </p:cNvPr>
          <p:cNvPicPr>
            <a:picLocks noChangeAspect="1"/>
          </p:cNvPicPr>
          <p:nvPr/>
        </p:nvPicPr>
        <p:blipFill>
          <a:blip r:embed="rId3"/>
          <a:stretch>
            <a:fillRect/>
          </a:stretch>
        </p:blipFill>
        <p:spPr>
          <a:xfrm>
            <a:off x="3429000" y="1853293"/>
            <a:ext cx="5334000" cy="4000500"/>
          </a:xfrm>
          <a:prstGeom prst="rect">
            <a:avLst/>
          </a:prstGeom>
        </p:spPr>
      </p:pic>
      <p:pic>
        <p:nvPicPr>
          <p:cNvPr id="9" name="Picture 8">
            <a:extLst>
              <a:ext uri="{FF2B5EF4-FFF2-40B4-BE49-F238E27FC236}">
                <a16:creationId xmlns:a16="http://schemas.microsoft.com/office/drawing/2014/main" id="{67C7902F-8AAE-4A6D-E121-5CFBB0B4201B}"/>
              </a:ext>
            </a:extLst>
          </p:cNvPr>
          <p:cNvPicPr>
            <a:picLocks noChangeAspect="1"/>
          </p:cNvPicPr>
          <p:nvPr/>
        </p:nvPicPr>
        <p:blipFill>
          <a:blip r:embed="rId4"/>
          <a:stretch>
            <a:fillRect/>
          </a:stretch>
        </p:blipFill>
        <p:spPr>
          <a:xfrm>
            <a:off x="8044543" y="2481942"/>
            <a:ext cx="3421743" cy="2566307"/>
          </a:xfrm>
          <a:prstGeom prst="rect">
            <a:avLst/>
          </a:prstGeom>
        </p:spPr>
      </p:pic>
      <p:pic>
        <p:nvPicPr>
          <p:cNvPr id="11" name="Picture 10">
            <a:extLst>
              <a:ext uri="{FF2B5EF4-FFF2-40B4-BE49-F238E27FC236}">
                <a16:creationId xmlns:a16="http://schemas.microsoft.com/office/drawing/2014/main" id="{9EF46878-B65C-1DFD-0713-B32D15EC8750}"/>
              </a:ext>
            </a:extLst>
          </p:cNvPr>
          <p:cNvPicPr>
            <a:picLocks noChangeAspect="1"/>
          </p:cNvPicPr>
          <p:nvPr/>
        </p:nvPicPr>
        <p:blipFill>
          <a:blip r:embed="rId5"/>
          <a:stretch>
            <a:fillRect/>
          </a:stretch>
        </p:blipFill>
        <p:spPr>
          <a:xfrm>
            <a:off x="9343571" y="5265964"/>
            <a:ext cx="2122715" cy="1592036"/>
          </a:xfrm>
          <a:prstGeom prst="rect">
            <a:avLst/>
          </a:prstGeom>
        </p:spPr>
      </p:pic>
      <p:sp>
        <p:nvSpPr>
          <p:cNvPr id="12" name="Rectangle 11">
            <a:extLst>
              <a:ext uri="{FF2B5EF4-FFF2-40B4-BE49-F238E27FC236}">
                <a16:creationId xmlns:a16="http://schemas.microsoft.com/office/drawing/2014/main" id="{8F4EB925-AE1D-C848-96F4-B1A9CEF2CC92}"/>
              </a:ext>
            </a:extLst>
          </p:cNvPr>
          <p:cNvSpPr/>
          <p:nvPr/>
        </p:nvSpPr>
        <p:spPr>
          <a:xfrm>
            <a:off x="7097486" y="3429000"/>
            <a:ext cx="838200" cy="740229"/>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3F5C10C-9456-6D94-F26D-D1DA1C6725FD}"/>
              </a:ext>
            </a:extLst>
          </p:cNvPr>
          <p:cNvSpPr/>
          <p:nvPr/>
        </p:nvSpPr>
        <p:spPr>
          <a:xfrm>
            <a:off x="8267699" y="2441121"/>
            <a:ext cx="3053443" cy="2566307"/>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Arrow Connector 14">
            <a:extLst>
              <a:ext uri="{FF2B5EF4-FFF2-40B4-BE49-F238E27FC236}">
                <a16:creationId xmlns:a16="http://schemas.microsoft.com/office/drawing/2014/main" id="{F6E52776-2D66-C916-6AEB-F9F3C9E7FED8}"/>
              </a:ext>
            </a:extLst>
          </p:cNvPr>
          <p:cNvCxnSpPr>
            <a:cxnSpLocks/>
          </p:cNvCxnSpPr>
          <p:nvPr/>
        </p:nvCxnSpPr>
        <p:spPr>
          <a:xfrm>
            <a:off x="8944429" y="1826077"/>
            <a:ext cx="221342" cy="840922"/>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22F2CE8E-DD31-ED82-8CED-3514D7A1155A}"/>
              </a:ext>
            </a:extLst>
          </p:cNvPr>
          <p:cNvCxnSpPr>
            <a:cxnSpLocks/>
          </p:cNvCxnSpPr>
          <p:nvPr/>
        </p:nvCxnSpPr>
        <p:spPr>
          <a:xfrm flipH="1" flipV="1">
            <a:off x="9655629" y="4808764"/>
            <a:ext cx="544285" cy="677636"/>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pic>
        <p:nvPicPr>
          <p:cNvPr id="21" name="Picture 20">
            <a:extLst>
              <a:ext uri="{FF2B5EF4-FFF2-40B4-BE49-F238E27FC236}">
                <a16:creationId xmlns:a16="http://schemas.microsoft.com/office/drawing/2014/main" id="{131E33F7-52DC-7913-DE9D-1CC2EAB36131}"/>
              </a:ext>
            </a:extLst>
          </p:cNvPr>
          <p:cNvPicPr>
            <a:picLocks noChangeAspect="1"/>
          </p:cNvPicPr>
          <p:nvPr/>
        </p:nvPicPr>
        <p:blipFill>
          <a:blip r:embed="rId6"/>
          <a:stretch>
            <a:fillRect/>
          </a:stretch>
        </p:blipFill>
        <p:spPr>
          <a:xfrm>
            <a:off x="546101" y="2481942"/>
            <a:ext cx="3421743" cy="2566307"/>
          </a:xfrm>
          <a:prstGeom prst="rect">
            <a:avLst/>
          </a:prstGeom>
        </p:spPr>
      </p:pic>
      <p:sp>
        <p:nvSpPr>
          <p:cNvPr id="22" name="Rectangle 21">
            <a:extLst>
              <a:ext uri="{FF2B5EF4-FFF2-40B4-BE49-F238E27FC236}">
                <a16:creationId xmlns:a16="http://schemas.microsoft.com/office/drawing/2014/main" id="{66ACFFF7-06DD-F455-676D-1C120074C8B0}"/>
              </a:ext>
            </a:extLst>
          </p:cNvPr>
          <p:cNvSpPr/>
          <p:nvPr/>
        </p:nvSpPr>
        <p:spPr>
          <a:xfrm>
            <a:off x="5649686" y="3069770"/>
            <a:ext cx="1175657" cy="892629"/>
          </a:xfrm>
          <a:prstGeom prst="rect">
            <a:avLst/>
          </a:prstGeom>
          <a:no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F20C134A-DD7F-F082-9ED0-B038B2C4ED6D}"/>
              </a:ext>
            </a:extLst>
          </p:cNvPr>
          <p:cNvSpPr/>
          <p:nvPr/>
        </p:nvSpPr>
        <p:spPr>
          <a:xfrm>
            <a:off x="734787" y="2481942"/>
            <a:ext cx="3140527" cy="2525486"/>
          </a:xfrm>
          <a:prstGeom prst="rect">
            <a:avLst/>
          </a:prstGeom>
          <a:no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24">
            <a:extLst>
              <a:ext uri="{FF2B5EF4-FFF2-40B4-BE49-F238E27FC236}">
                <a16:creationId xmlns:a16="http://schemas.microsoft.com/office/drawing/2014/main" id="{478ED719-8CDE-032C-3487-E144FF411F7E}"/>
              </a:ext>
            </a:extLst>
          </p:cNvPr>
          <p:cNvPicPr>
            <a:picLocks noChangeAspect="1"/>
          </p:cNvPicPr>
          <p:nvPr/>
        </p:nvPicPr>
        <p:blipFill>
          <a:blip r:embed="rId7"/>
          <a:stretch>
            <a:fillRect/>
          </a:stretch>
        </p:blipFill>
        <p:spPr>
          <a:xfrm>
            <a:off x="1560286" y="461825"/>
            <a:ext cx="2122713" cy="1618568"/>
          </a:xfrm>
          <a:prstGeom prst="rect">
            <a:avLst/>
          </a:prstGeom>
        </p:spPr>
      </p:pic>
      <p:cxnSp>
        <p:nvCxnSpPr>
          <p:cNvPr id="27" name="Straight Arrow Connector 26">
            <a:extLst>
              <a:ext uri="{FF2B5EF4-FFF2-40B4-BE49-F238E27FC236}">
                <a16:creationId xmlns:a16="http://schemas.microsoft.com/office/drawing/2014/main" id="{7C3AE119-CC30-0428-1334-0BFBDBB32409}"/>
              </a:ext>
            </a:extLst>
          </p:cNvPr>
          <p:cNvCxnSpPr/>
          <p:nvPr/>
        </p:nvCxnSpPr>
        <p:spPr>
          <a:xfrm>
            <a:off x="2621642" y="1853293"/>
            <a:ext cx="0" cy="813706"/>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spTree>
    <p:extLst>
      <p:ext uri="{BB962C8B-B14F-4D97-AF65-F5344CB8AC3E}">
        <p14:creationId xmlns:p14="http://schemas.microsoft.com/office/powerpoint/2010/main" val="179770306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262F1C-7497-CF4E-17DA-1F2372904429}"/>
              </a:ext>
            </a:extLst>
          </p:cNvPr>
          <p:cNvSpPr>
            <a:spLocks noGrp="1"/>
          </p:cNvSpPr>
          <p:nvPr>
            <p:ph type="ctrTitle"/>
          </p:nvPr>
        </p:nvSpPr>
        <p:spPr>
          <a:xfrm>
            <a:off x="1524000" y="2235200"/>
            <a:ext cx="9144000" cy="2387600"/>
          </a:xfrm>
        </p:spPr>
        <p:txBody>
          <a:bodyPr anchor="ctr"/>
          <a:lstStyle/>
          <a:p>
            <a:r>
              <a:rPr lang="en-US" dirty="0"/>
              <a:t>Thank you for your attention!</a:t>
            </a:r>
          </a:p>
        </p:txBody>
      </p:sp>
    </p:spTree>
    <p:extLst>
      <p:ext uri="{BB962C8B-B14F-4D97-AF65-F5344CB8AC3E}">
        <p14:creationId xmlns:p14="http://schemas.microsoft.com/office/powerpoint/2010/main" val="481990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2ED685-170D-119E-785D-223832B9911E}"/>
              </a:ext>
            </a:extLst>
          </p:cNvPr>
          <p:cNvSpPr>
            <a:spLocks noGrp="1"/>
          </p:cNvSpPr>
          <p:nvPr>
            <p:ph type="title"/>
          </p:nvPr>
        </p:nvSpPr>
        <p:spPr/>
        <p:txBody>
          <a:bodyPr/>
          <a:lstStyle/>
          <a:p>
            <a:r>
              <a:rPr lang="en-US" dirty="0"/>
              <a:t>How to measure a signal (electrodes)</a:t>
            </a:r>
          </a:p>
        </p:txBody>
      </p:sp>
      <p:sp>
        <p:nvSpPr>
          <p:cNvPr id="3" name="Content Placeholder 2">
            <a:extLst>
              <a:ext uri="{FF2B5EF4-FFF2-40B4-BE49-F238E27FC236}">
                <a16:creationId xmlns:a16="http://schemas.microsoft.com/office/drawing/2014/main" id="{DB273FF2-143D-6C86-2E45-72F347C74AE7}"/>
              </a:ext>
            </a:extLst>
          </p:cNvPr>
          <p:cNvSpPr>
            <a:spLocks noGrp="1"/>
          </p:cNvSpPr>
          <p:nvPr>
            <p:ph idx="1"/>
          </p:nvPr>
        </p:nvSpPr>
        <p:spPr>
          <a:xfrm>
            <a:off x="838200" y="1825625"/>
            <a:ext cx="4310743" cy="4351338"/>
          </a:xfrm>
        </p:spPr>
        <p:txBody>
          <a:bodyPr/>
          <a:lstStyle/>
          <a:p>
            <a:r>
              <a:rPr lang="en-US" dirty="0"/>
              <a:t>Gel electrodes</a:t>
            </a:r>
          </a:p>
          <a:p>
            <a:r>
              <a:rPr lang="en-US" dirty="0"/>
              <a:t>Dry electrodes</a:t>
            </a:r>
          </a:p>
          <a:p>
            <a:endParaRPr lang="en-US" dirty="0"/>
          </a:p>
          <a:p>
            <a:r>
              <a:rPr lang="en-US" dirty="0"/>
              <a:t>Active electrodes</a:t>
            </a:r>
          </a:p>
          <a:p>
            <a:r>
              <a:rPr lang="en-US" dirty="0"/>
              <a:t>Passive electrodes</a:t>
            </a:r>
          </a:p>
        </p:txBody>
      </p:sp>
      <p:grpSp>
        <p:nvGrpSpPr>
          <p:cNvPr id="7" name="Group 6">
            <a:extLst>
              <a:ext uri="{FF2B5EF4-FFF2-40B4-BE49-F238E27FC236}">
                <a16:creationId xmlns:a16="http://schemas.microsoft.com/office/drawing/2014/main" id="{1A4F297C-3955-3EBD-37C9-E948C0D244B1}"/>
              </a:ext>
            </a:extLst>
          </p:cNvPr>
          <p:cNvGrpSpPr/>
          <p:nvPr/>
        </p:nvGrpSpPr>
        <p:grpSpPr>
          <a:xfrm>
            <a:off x="7043059" y="1690688"/>
            <a:ext cx="2053797" cy="2444015"/>
            <a:chOff x="8773205" y="1542597"/>
            <a:chExt cx="2809875" cy="3343746"/>
          </a:xfrm>
        </p:grpSpPr>
        <p:pic>
          <p:nvPicPr>
            <p:cNvPr id="5" name="Picture 4" descr="A person wearing a white hat&#10;&#10;Description automatically generated">
              <a:extLst>
                <a:ext uri="{FF2B5EF4-FFF2-40B4-BE49-F238E27FC236}">
                  <a16:creationId xmlns:a16="http://schemas.microsoft.com/office/drawing/2014/main" id="{3345F548-4C26-20C0-237A-C78D8E711B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73205" y="1542597"/>
              <a:ext cx="2809875" cy="2838450"/>
            </a:xfrm>
            <a:prstGeom prst="rect">
              <a:avLst/>
            </a:prstGeom>
          </p:spPr>
        </p:pic>
        <p:sp>
          <p:nvSpPr>
            <p:cNvPr id="6" name="TextBox 5">
              <a:extLst>
                <a:ext uri="{FF2B5EF4-FFF2-40B4-BE49-F238E27FC236}">
                  <a16:creationId xmlns:a16="http://schemas.microsoft.com/office/drawing/2014/main" id="{B74DD8F3-59E7-CFC9-54E5-8CBD0D12A4A5}"/>
                </a:ext>
              </a:extLst>
            </p:cNvPr>
            <p:cNvSpPr txBox="1"/>
            <p:nvPr/>
          </p:nvSpPr>
          <p:spPr>
            <a:xfrm>
              <a:off x="9085965" y="4381046"/>
              <a:ext cx="2184355" cy="505297"/>
            </a:xfrm>
            <a:prstGeom prst="rect">
              <a:avLst/>
            </a:prstGeom>
            <a:noFill/>
          </p:spPr>
          <p:txBody>
            <a:bodyPr wrap="none" rtlCol="0">
              <a:spAutoFit/>
            </a:bodyPr>
            <a:lstStyle/>
            <a:p>
              <a:pPr algn="ctr"/>
              <a:r>
                <a:rPr lang="en-US" dirty="0" err="1"/>
                <a:t>BrainProducts</a:t>
              </a:r>
              <a:endParaRPr lang="en-US" dirty="0"/>
            </a:p>
          </p:txBody>
        </p:sp>
      </p:grpSp>
      <p:grpSp>
        <p:nvGrpSpPr>
          <p:cNvPr id="11" name="Group 10">
            <a:extLst>
              <a:ext uri="{FF2B5EF4-FFF2-40B4-BE49-F238E27FC236}">
                <a16:creationId xmlns:a16="http://schemas.microsoft.com/office/drawing/2014/main" id="{18B03A02-5B09-C3DB-C027-43E77074C960}"/>
              </a:ext>
            </a:extLst>
          </p:cNvPr>
          <p:cNvGrpSpPr/>
          <p:nvPr/>
        </p:nvGrpSpPr>
        <p:grpSpPr>
          <a:xfrm>
            <a:off x="9412545" y="1907476"/>
            <a:ext cx="2469171" cy="2227227"/>
            <a:chOff x="9412545" y="1907476"/>
            <a:chExt cx="2469171" cy="2227227"/>
          </a:xfrm>
        </p:grpSpPr>
        <p:pic>
          <p:nvPicPr>
            <p:cNvPr id="9" name="Picture 8" descr="A person holding a device with wires attached to their head&#10;&#10;Description automatically generated">
              <a:extLst>
                <a:ext uri="{FF2B5EF4-FFF2-40B4-BE49-F238E27FC236}">
                  <a16:creationId xmlns:a16="http://schemas.microsoft.com/office/drawing/2014/main" id="{3D384934-B875-BFB6-A87A-B8426486E46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12545" y="1907476"/>
              <a:ext cx="2469171" cy="1857895"/>
            </a:xfrm>
            <a:prstGeom prst="rect">
              <a:avLst/>
            </a:prstGeom>
          </p:spPr>
        </p:pic>
        <p:sp>
          <p:nvSpPr>
            <p:cNvPr id="10" name="TextBox 9">
              <a:extLst>
                <a:ext uri="{FF2B5EF4-FFF2-40B4-BE49-F238E27FC236}">
                  <a16:creationId xmlns:a16="http://schemas.microsoft.com/office/drawing/2014/main" id="{F86A8495-3329-03AA-C000-8C20B85FDF93}"/>
                </a:ext>
              </a:extLst>
            </p:cNvPr>
            <p:cNvSpPr txBox="1"/>
            <p:nvPr/>
          </p:nvSpPr>
          <p:spPr>
            <a:xfrm>
              <a:off x="10142825" y="3765371"/>
              <a:ext cx="1008609" cy="369332"/>
            </a:xfrm>
            <a:prstGeom prst="rect">
              <a:avLst/>
            </a:prstGeom>
            <a:noFill/>
          </p:spPr>
          <p:txBody>
            <a:bodyPr wrap="none" rtlCol="0">
              <a:spAutoFit/>
            </a:bodyPr>
            <a:lstStyle/>
            <a:p>
              <a:r>
                <a:rPr lang="en-US" dirty="0" err="1"/>
                <a:t>BioSemi</a:t>
              </a:r>
              <a:endParaRPr lang="en-US" dirty="0"/>
            </a:p>
          </p:txBody>
        </p:sp>
      </p:grpSp>
      <p:grpSp>
        <p:nvGrpSpPr>
          <p:cNvPr id="18" name="Group 17">
            <a:extLst>
              <a:ext uri="{FF2B5EF4-FFF2-40B4-BE49-F238E27FC236}">
                <a16:creationId xmlns:a16="http://schemas.microsoft.com/office/drawing/2014/main" id="{3B36288D-E05E-A8C5-B61C-627134E87E8E}"/>
              </a:ext>
            </a:extLst>
          </p:cNvPr>
          <p:cNvGrpSpPr/>
          <p:nvPr/>
        </p:nvGrpSpPr>
        <p:grpSpPr>
          <a:xfrm>
            <a:off x="7647258" y="4241847"/>
            <a:ext cx="3530573" cy="2174367"/>
            <a:chOff x="6985027" y="4035019"/>
            <a:chExt cx="3530573" cy="2174367"/>
          </a:xfrm>
        </p:grpSpPr>
        <p:grpSp>
          <p:nvGrpSpPr>
            <p:cNvPr id="16" name="Group 15">
              <a:extLst>
                <a:ext uri="{FF2B5EF4-FFF2-40B4-BE49-F238E27FC236}">
                  <a16:creationId xmlns:a16="http://schemas.microsoft.com/office/drawing/2014/main" id="{6CE7A61D-B087-6C6A-38AB-02A869886A1A}"/>
                </a:ext>
              </a:extLst>
            </p:cNvPr>
            <p:cNvGrpSpPr/>
            <p:nvPr/>
          </p:nvGrpSpPr>
          <p:grpSpPr>
            <a:xfrm>
              <a:off x="6985027" y="4035019"/>
              <a:ext cx="3530573" cy="2111829"/>
              <a:chOff x="6985027" y="4035019"/>
              <a:chExt cx="3530573" cy="2111829"/>
            </a:xfrm>
          </p:grpSpPr>
          <p:pic>
            <p:nvPicPr>
              <p:cNvPr id="13" name="Picture 12" descr="A white and black circular object&#10;&#10;Description automatically generated">
                <a:extLst>
                  <a:ext uri="{FF2B5EF4-FFF2-40B4-BE49-F238E27FC236}">
                    <a16:creationId xmlns:a16="http://schemas.microsoft.com/office/drawing/2014/main" id="{46FC53B8-8E0A-B296-E538-7D95CAF4DC8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85027" y="4035019"/>
                <a:ext cx="2111829" cy="2111829"/>
              </a:xfrm>
              <a:prstGeom prst="rect">
                <a:avLst/>
              </a:prstGeom>
            </p:spPr>
          </p:pic>
          <p:pic>
            <p:nvPicPr>
              <p:cNvPr id="15" name="Picture 14" descr="A close up of a white object&#10;&#10;Description automatically generated">
                <a:extLst>
                  <a:ext uri="{FF2B5EF4-FFF2-40B4-BE49-F238E27FC236}">
                    <a16:creationId xmlns:a16="http://schemas.microsoft.com/office/drawing/2014/main" id="{0A44E458-E63A-FB31-0807-596EE248198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096856" y="4361570"/>
                <a:ext cx="1418744" cy="1418744"/>
              </a:xfrm>
              <a:prstGeom prst="rect">
                <a:avLst/>
              </a:prstGeom>
            </p:spPr>
          </p:pic>
        </p:grpSp>
        <p:sp>
          <p:nvSpPr>
            <p:cNvPr id="17" name="TextBox 16">
              <a:extLst>
                <a:ext uri="{FF2B5EF4-FFF2-40B4-BE49-F238E27FC236}">
                  <a16:creationId xmlns:a16="http://schemas.microsoft.com/office/drawing/2014/main" id="{AF90BE9D-841F-CE87-C045-FCAAEE1F3426}"/>
                </a:ext>
              </a:extLst>
            </p:cNvPr>
            <p:cNvSpPr txBox="1"/>
            <p:nvPr/>
          </p:nvSpPr>
          <p:spPr>
            <a:xfrm>
              <a:off x="8323071" y="5840054"/>
              <a:ext cx="1090363" cy="369332"/>
            </a:xfrm>
            <a:prstGeom prst="rect">
              <a:avLst/>
            </a:prstGeom>
            <a:noFill/>
          </p:spPr>
          <p:txBody>
            <a:bodyPr wrap="none" rtlCol="0">
              <a:spAutoFit/>
            </a:bodyPr>
            <a:lstStyle/>
            <a:p>
              <a:r>
                <a:rPr lang="en-US" dirty="0" err="1"/>
                <a:t>OpenBCI</a:t>
              </a:r>
              <a:endParaRPr lang="en-US" dirty="0"/>
            </a:p>
          </p:txBody>
        </p:sp>
      </p:grpSp>
    </p:spTree>
    <p:extLst>
      <p:ext uri="{BB962C8B-B14F-4D97-AF65-F5344CB8AC3E}">
        <p14:creationId xmlns:p14="http://schemas.microsoft.com/office/powerpoint/2010/main" val="42570120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C5D3A4-A9F9-2E5D-AB87-6A932F52C912}"/>
              </a:ext>
            </a:extLst>
          </p:cNvPr>
          <p:cNvSpPr>
            <a:spLocks noGrp="1"/>
          </p:cNvSpPr>
          <p:nvPr>
            <p:ph type="title"/>
          </p:nvPr>
        </p:nvSpPr>
        <p:spPr/>
        <p:txBody>
          <a:bodyPr/>
          <a:lstStyle/>
          <a:p>
            <a:r>
              <a:rPr lang="en-US" dirty="0"/>
              <a:t>How to measure a signal (cap)</a:t>
            </a:r>
          </a:p>
        </p:txBody>
      </p:sp>
      <p:sp>
        <p:nvSpPr>
          <p:cNvPr id="3" name="Content Placeholder 2">
            <a:extLst>
              <a:ext uri="{FF2B5EF4-FFF2-40B4-BE49-F238E27FC236}">
                <a16:creationId xmlns:a16="http://schemas.microsoft.com/office/drawing/2014/main" id="{18A33415-3F0F-DF27-99CE-6620DD61EB93}"/>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7665695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AF001D-DF32-0979-7294-A28CEBAB7F76}"/>
              </a:ext>
            </a:extLst>
          </p:cNvPr>
          <p:cNvSpPr>
            <a:spLocks noGrp="1"/>
          </p:cNvSpPr>
          <p:nvPr>
            <p:ph type="title"/>
          </p:nvPr>
        </p:nvSpPr>
        <p:spPr/>
        <p:txBody>
          <a:bodyPr/>
          <a:lstStyle/>
          <a:p>
            <a:r>
              <a:rPr lang="en-US" dirty="0"/>
              <a:t>How to measure a signal (reference)</a:t>
            </a:r>
          </a:p>
        </p:txBody>
      </p:sp>
      <p:sp>
        <p:nvSpPr>
          <p:cNvPr id="3" name="Content Placeholder 2">
            <a:extLst>
              <a:ext uri="{FF2B5EF4-FFF2-40B4-BE49-F238E27FC236}">
                <a16:creationId xmlns:a16="http://schemas.microsoft.com/office/drawing/2014/main" id="{5998B07E-3A49-AF66-7B01-7EA1BB76F847}"/>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0296195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B637CB-C905-2A1B-2EDC-0274DBBD4E46}"/>
              </a:ext>
            </a:extLst>
          </p:cNvPr>
          <p:cNvSpPr>
            <a:spLocks noGrp="1"/>
          </p:cNvSpPr>
          <p:nvPr>
            <p:ph type="ctrTitle"/>
          </p:nvPr>
        </p:nvSpPr>
        <p:spPr/>
        <p:txBody>
          <a:bodyPr/>
          <a:lstStyle/>
          <a:p>
            <a:r>
              <a:rPr lang="en-US" dirty="0"/>
              <a:t>EEG data </a:t>
            </a:r>
            <a:r>
              <a:rPr lang="en-US" dirty="0" err="1"/>
              <a:t>visualisation</a:t>
            </a:r>
            <a:endParaRPr lang="en-US" dirty="0"/>
          </a:p>
        </p:txBody>
      </p:sp>
      <p:sp>
        <p:nvSpPr>
          <p:cNvPr id="3" name="Subtitle 2">
            <a:extLst>
              <a:ext uri="{FF2B5EF4-FFF2-40B4-BE49-F238E27FC236}">
                <a16:creationId xmlns:a16="http://schemas.microsoft.com/office/drawing/2014/main" id="{1685199B-772C-178E-43E6-141737248732}"/>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4632456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0038A3-1499-2A0F-D566-31C5C9E77966}"/>
              </a:ext>
            </a:extLst>
          </p:cNvPr>
          <p:cNvSpPr>
            <a:spLocks noGrp="1"/>
          </p:cNvSpPr>
          <p:nvPr>
            <p:ph type="title"/>
          </p:nvPr>
        </p:nvSpPr>
        <p:spPr/>
        <p:txBody>
          <a:bodyPr/>
          <a:lstStyle/>
          <a:p>
            <a:r>
              <a:rPr lang="en-US" dirty="0"/>
              <a:t>In </a:t>
            </a:r>
            <a:r>
              <a:rPr lang="en-US" dirty="0" err="1"/>
              <a:t>Matlab</a:t>
            </a:r>
            <a:endParaRPr lang="en-US" dirty="0"/>
          </a:p>
        </p:txBody>
      </p:sp>
      <p:sp>
        <p:nvSpPr>
          <p:cNvPr id="4" name="TextBox 3">
            <a:extLst>
              <a:ext uri="{FF2B5EF4-FFF2-40B4-BE49-F238E27FC236}">
                <a16:creationId xmlns:a16="http://schemas.microsoft.com/office/drawing/2014/main" id="{B10EC4CD-5087-8298-E6BD-803BDF117C60}"/>
              </a:ext>
            </a:extLst>
          </p:cNvPr>
          <p:cNvSpPr txBox="1"/>
          <p:nvPr/>
        </p:nvSpPr>
        <p:spPr>
          <a:xfrm>
            <a:off x="0" y="1690688"/>
            <a:ext cx="6044283" cy="3293209"/>
          </a:xfrm>
          <a:prstGeom prst="rect">
            <a:avLst/>
          </a:prstGeom>
          <a:noFill/>
        </p:spPr>
        <p:txBody>
          <a:bodyPr wrap="none" rtlCol="0">
            <a:spAutoFit/>
          </a:bodyPr>
          <a:lstStyle/>
          <a:p>
            <a:r>
              <a:rPr lang="en-US" sz="1600" b="0" i="0" dirty="0">
                <a:solidFill>
                  <a:srgbClr val="008013"/>
                </a:solidFill>
                <a:effectLst/>
                <a:latin typeface="Menlo"/>
              </a:rPr>
              <a:t>%% Add the fieldtrip path</a:t>
            </a:r>
            <a:endParaRPr lang="en-US" sz="1600" b="0" i="0" dirty="0">
              <a:effectLst/>
              <a:latin typeface="Menlo"/>
            </a:endParaRPr>
          </a:p>
          <a:p>
            <a:r>
              <a:rPr lang="en-US" sz="1600" b="0" i="0" dirty="0">
                <a:solidFill>
                  <a:srgbClr val="008013"/>
                </a:solidFill>
                <a:effectLst/>
                <a:latin typeface="Menlo"/>
              </a:rPr>
              <a:t>%</a:t>
            </a:r>
            <a:r>
              <a:rPr lang="en-US" sz="1600" b="0" i="0" dirty="0" err="1">
                <a:solidFill>
                  <a:srgbClr val="008013"/>
                </a:solidFill>
                <a:effectLst/>
                <a:latin typeface="Menlo"/>
              </a:rPr>
              <a:t>addpath</a:t>
            </a:r>
            <a:r>
              <a:rPr lang="en-US" sz="1600" b="0" i="0" dirty="0">
                <a:solidFill>
                  <a:srgbClr val="008013"/>
                </a:solidFill>
                <a:effectLst/>
                <a:latin typeface="Menlo"/>
              </a:rPr>
              <a:t>('C:/Users/nnu02/Documents/MATLAB/fieldtrip-20220827');</a:t>
            </a:r>
            <a:endParaRPr lang="en-US" sz="1600" b="0" i="0" dirty="0">
              <a:effectLst/>
              <a:latin typeface="Menlo"/>
            </a:endParaRPr>
          </a:p>
          <a:p>
            <a:r>
              <a:rPr lang="en-US" sz="1600" b="0" i="0" dirty="0">
                <a:effectLst/>
                <a:latin typeface="Menlo"/>
              </a:rPr>
              <a:t>folder = </a:t>
            </a:r>
            <a:r>
              <a:rPr lang="en-US" sz="1600" b="0" i="0" dirty="0">
                <a:solidFill>
                  <a:srgbClr val="A709F5"/>
                </a:solidFill>
                <a:effectLst/>
                <a:latin typeface="Menlo"/>
              </a:rPr>
              <a:t>'C:\Users\nnu02\Desktop\</a:t>
            </a:r>
            <a:r>
              <a:rPr lang="en-US" sz="1600" b="0" i="0" dirty="0" err="1">
                <a:solidFill>
                  <a:srgbClr val="A709F5"/>
                </a:solidFill>
                <a:effectLst/>
                <a:latin typeface="Menlo"/>
              </a:rPr>
              <a:t>Gian_EEGvisualisation_handling</a:t>
            </a:r>
            <a:r>
              <a:rPr lang="en-US" sz="1600" b="0" i="0" dirty="0">
                <a:solidFill>
                  <a:srgbClr val="A709F5"/>
                </a:solidFill>
                <a:effectLst/>
                <a:latin typeface="Menlo"/>
              </a:rPr>
              <a:t>\'</a:t>
            </a:r>
            <a:r>
              <a:rPr lang="en-US" sz="1600" b="0" i="0" dirty="0">
                <a:effectLst/>
                <a:latin typeface="Menlo"/>
              </a:rPr>
              <a:t>;</a:t>
            </a:r>
          </a:p>
          <a:p>
            <a:endParaRPr lang="en-US" sz="1600" b="0" i="0" dirty="0">
              <a:effectLst/>
              <a:latin typeface="Menlo"/>
            </a:endParaRPr>
          </a:p>
          <a:p>
            <a:r>
              <a:rPr lang="en-US" sz="1600" b="0" i="0" dirty="0">
                <a:solidFill>
                  <a:srgbClr val="008013"/>
                </a:solidFill>
                <a:effectLst/>
                <a:latin typeface="Menlo"/>
              </a:rPr>
              <a:t>%% Load the raw dataset</a:t>
            </a:r>
            <a:endParaRPr lang="en-US" sz="1600" b="0" i="0" dirty="0">
              <a:effectLst/>
              <a:latin typeface="Menlo"/>
            </a:endParaRPr>
          </a:p>
          <a:p>
            <a:r>
              <a:rPr lang="en-US" sz="1600" b="0" i="0" dirty="0">
                <a:effectLst/>
                <a:latin typeface="Menlo"/>
              </a:rPr>
              <a:t>cfg = []; </a:t>
            </a:r>
          </a:p>
          <a:p>
            <a:r>
              <a:rPr lang="en-US" sz="1600" b="0" i="0" dirty="0" err="1">
                <a:effectLst/>
                <a:latin typeface="Menlo"/>
              </a:rPr>
              <a:t>cfg.dataset</a:t>
            </a:r>
            <a:r>
              <a:rPr lang="en-US" sz="1600" b="0" i="0" dirty="0">
                <a:effectLst/>
                <a:latin typeface="Menlo"/>
              </a:rPr>
              <a:t> = </a:t>
            </a:r>
            <a:r>
              <a:rPr lang="en-US" sz="1600" b="0" i="0" dirty="0" err="1">
                <a:effectLst/>
                <a:latin typeface="Menlo"/>
              </a:rPr>
              <a:t>strcat</a:t>
            </a:r>
            <a:r>
              <a:rPr lang="en-US" sz="1600" b="0" i="0" dirty="0">
                <a:effectLst/>
                <a:latin typeface="Menlo"/>
              </a:rPr>
              <a:t>(folder, </a:t>
            </a:r>
            <a:r>
              <a:rPr lang="en-US" sz="1600" b="0" i="0" dirty="0">
                <a:solidFill>
                  <a:srgbClr val="A709F5"/>
                </a:solidFill>
                <a:effectLst/>
                <a:latin typeface="Menlo"/>
              </a:rPr>
              <a:t>'24_exp_SPN-Cropped.bdf'</a:t>
            </a:r>
            <a:r>
              <a:rPr lang="en-US" sz="1600" b="0" i="0" dirty="0">
                <a:effectLst/>
                <a:latin typeface="Menlo"/>
              </a:rPr>
              <a:t>);</a:t>
            </a:r>
          </a:p>
          <a:p>
            <a:r>
              <a:rPr lang="en-US" sz="1600" b="0" i="0" dirty="0">
                <a:effectLst/>
                <a:latin typeface="Menlo"/>
              </a:rPr>
              <a:t>continuous = </a:t>
            </a:r>
            <a:r>
              <a:rPr lang="en-US" sz="1600" b="0" i="0" dirty="0" err="1">
                <a:effectLst/>
                <a:latin typeface="Menlo"/>
              </a:rPr>
              <a:t>ft_preprocessing</a:t>
            </a:r>
            <a:r>
              <a:rPr lang="en-US" sz="1600" b="0" i="0" dirty="0">
                <a:effectLst/>
                <a:latin typeface="Menlo"/>
              </a:rPr>
              <a:t>(cfg); </a:t>
            </a:r>
            <a:br>
              <a:rPr lang="en-US" sz="1600" b="0" i="0" dirty="0">
                <a:effectLst/>
                <a:latin typeface="Menlo"/>
              </a:rPr>
            </a:br>
            <a:endParaRPr lang="en-US" sz="1600" b="0" i="0" dirty="0">
              <a:effectLst/>
              <a:latin typeface="Menlo"/>
            </a:endParaRPr>
          </a:p>
          <a:p>
            <a:r>
              <a:rPr lang="en-US" sz="1600" b="0" i="0" dirty="0">
                <a:solidFill>
                  <a:srgbClr val="008013"/>
                </a:solidFill>
                <a:effectLst/>
                <a:latin typeface="Menlo"/>
              </a:rPr>
              <a:t>% </a:t>
            </a:r>
            <a:r>
              <a:rPr lang="en-US" sz="1600" b="0" i="0" dirty="0" err="1">
                <a:solidFill>
                  <a:srgbClr val="008013"/>
                </a:solidFill>
                <a:effectLst/>
                <a:latin typeface="Menlo"/>
              </a:rPr>
              <a:t>Downsample</a:t>
            </a:r>
            <a:r>
              <a:rPr lang="en-US" sz="1600" b="0" i="0" dirty="0">
                <a:solidFill>
                  <a:srgbClr val="008013"/>
                </a:solidFill>
                <a:effectLst/>
                <a:latin typeface="Menlo"/>
              </a:rPr>
              <a:t> so it's more manageable</a:t>
            </a:r>
            <a:endParaRPr lang="en-US" sz="1600" b="0" i="0" dirty="0">
              <a:effectLst/>
              <a:latin typeface="Menlo"/>
            </a:endParaRPr>
          </a:p>
          <a:p>
            <a:r>
              <a:rPr lang="en-US" sz="1600" b="0" i="0" dirty="0">
                <a:effectLst/>
                <a:latin typeface="Menlo"/>
              </a:rPr>
              <a:t>cfg = []; </a:t>
            </a:r>
          </a:p>
          <a:p>
            <a:r>
              <a:rPr lang="en-US" sz="1600" b="0" i="0" dirty="0" err="1">
                <a:effectLst/>
                <a:latin typeface="Menlo"/>
              </a:rPr>
              <a:t>cfg.resamplefs</a:t>
            </a:r>
            <a:r>
              <a:rPr lang="en-US" sz="1600" b="0" i="0" dirty="0">
                <a:effectLst/>
                <a:latin typeface="Menlo"/>
              </a:rPr>
              <a:t> = 256; </a:t>
            </a:r>
          </a:p>
          <a:p>
            <a:r>
              <a:rPr lang="en-US" sz="1600" b="0" i="0" dirty="0">
                <a:effectLst/>
                <a:latin typeface="Menlo"/>
              </a:rPr>
              <a:t>continuous = </a:t>
            </a:r>
            <a:r>
              <a:rPr lang="en-US" sz="1600" b="0" i="0" dirty="0" err="1">
                <a:effectLst/>
                <a:latin typeface="Menlo"/>
              </a:rPr>
              <a:t>ft_resampledata</a:t>
            </a:r>
            <a:r>
              <a:rPr lang="en-US" sz="1600" b="0" i="0" dirty="0">
                <a:effectLst/>
                <a:latin typeface="Menlo"/>
              </a:rPr>
              <a:t>(cfg, continuous); </a:t>
            </a:r>
          </a:p>
        </p:txBody>
      </p:sp>
      <p:pic>
        <p:nvPicPr>
          <p:cNvPr id="7" name="Picture 6">
            <a:extLst>
              <a:ext uri="{FF2B5EF4-FFF2-40B4-BE49-F238E27FC236}">
                <a16:creationId xmlns:a16="http://schemas.microsoft.com/office/drawing/2014/main" id="{F21DC865-5D5B-5A65-0019-93F9C70A9D0A}"/>
              </a:ext>
            </a:extLst>
          </p:cNvPr>
          <p:cNvPicPr>
            <a:picLocks noChangeAspect="1"/>
          </p:cNvPicPr>
          <p:nvPr/>
        </p:nvPicPr>
        <p:blipFill>
          <a:blip r:embed="rId3"/>
          <a:stretch>
            <a:fillRect/>
          </a:stretch>
        </p:blipFill>
        <p:spPr>
          <a:xfrm>
            <a:off x="6858000" y="2909887"/>
            <a:ext cx="4362450" cy="2028825"/>
          </a:xfrm>
          <a:prstGeom prst="rect">
            <a:avLst/>
          </a:prstGeom>
        </p:spPr>
      </p:pic>
    </p:spTree>
    <p:extLst>
      <p:ext uri="{BB962C8B-B14F-4D97-AF65-F5344CB8AC3E}">
        <p14:creationId xmlns:p14="http://schemas.microsoft.com/office/powerpoint/2010/main" val="19963292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79D2EA-8DFD-1454-2A3D-0192329E19D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8C1EBBE-1CE0-BDEB-DD77-06E0A9DC5E2C}"/>
              </a:ext>
            </a:extLst>
          </p:cNvPr>
          <p:cNvSpPr>
            <a:spLocks noGrp="1"/>
          </p:cNvSpPr>
          <p:nvPr>
            <p:ph type="title"/>
          </p:nvPr>
        </p:nvSpPr>
        <p:spPr/>
        <p:txBody>
          <a:bodyPr/>
          <a:lstStyle/>
          <a:p>
            <a:r>
              <a:rPr lang="en-US" dirty="0"/>
              <a:t>In </a:t>
            </a:r>
            <a:r>
              <a:rPr lang="en-US" dirty="0" err="1"/>
              <a:t>Matlab</a:t>
            </a:r>
            <a:endParaRPr lang="en-US" dirty="0"/>
          </a:p>
        </p:txBody>
      </p:sp>
      <p:sp>
        <p:nvSpPr>
          <p:cNvPr id="4" name="TextBox 3">
            <a:extLst>
              <a:ext uri="{FF2B5EF4-FFF2-40B4-BE49-F238E27FC236}">
                <a16:creationId xmlns:a16="http://schemas.microsoft.com/office/drawing/2014/main" id="{458EC092-2E3F-4043-5225-CF462E7B9AAF}"/>
              </a:ext>
            </a:extLst>
          </p:cNvPr>
          <p:cNvSpPr txBox="1"/>
          <p:nvPr/>
        </p:nvSpPr>
        <p:spPr>
          <a:xfrm>
            <a:off x="0" y="1690688"/>
            <a:ext cx="2962542" cy="830997"/>
          </a:xfrm>
          <a:prstGeom prst="rect">
            <a:avLst/>
          </a:prstGeom>
          <a:noFill/>
        </p:spPr>
        <p:txBody>
          <a:bodyPr wrap="none" rtlCol="0">
            <a:spAutoFit/>
          </a:bodyPr>
          <a:lstStyle/>
          <a:p>
            <a:r>
              <a:rPr lang="en-US" sz="1600" b="0" i="0" dirty="0">
                <a:solidFill>
                  <a:srgbClr val="008013"/>
                </a:solidFill>
                <a:effectLst/>
                <a:latin typeface="Menlo"/>
              </a:rPr>
              <a:t>%% Open the raw dataset</a:t>
            </a:r>
            <a:endParaRPr lang="en-US" sz="1600" b="0" i="0" dirty="0">
              <a:effectLst/>
              <a:latin typeface="Menlo"/>
            </a:endParaRPr>
          </a:p>
          <a:p>
            <a:r>
              <a:rPr lang="en-US" sz="1600" b="0" i="0" dirty="0">
                <a:effectLst/>
                <a:latin typeface="Menlo"/>
              </a:rPr>
              <a:t>cfg = []; </a:t>
            </a:r>
          </a:p>
          <a:p>
            <a:r>
              <a:rPr lang="en-US" sz="1600" b="0" i="0" dirty="0" err="1">
                <a:effectLst/>
                <a:latin typeface="Menlo"/>
              </a:rPr>
              <a:t>ft_databrowser</a:t>
            </a:r>
            <a:r>
              <a:rPr lang="en-US" sz="1600" b="0" i="0" dirty="0">
                <a:effectLst/>
                <a:latin typeface="Menlo"/>
              </a:rPr>
              <a:t>(cfg, continuous); </a:t>
            </a:r>
          </a:p>
        </p:txBody>
      </p:sp>
      <p:pic>
        <p:nvPicPr>
          <p:cNvPr id="5" name="Picture 4">
            <a:extLst>
              <a:ext uri="{FF2B5EF4-FFF2-40B4-BE49-F238E27FC236}">
                <a16:creationId xmlns:a16="http://schemas.microsoft.com/office/drawing/2014/main" id="{CE6ECDBA-AEFF-2D95-529F-C9E942273F4E}"/>
              </a:ext>
            </a:extLst>
          </p:cNvPr>
          <p:cNvPicPr>
            <a:picLocks noChangeAspect="1"/>
          </p:cNvPicPr>
          <p:nvPr/>
        </p:nvPicPr>
        <p:blipFill>
          <a:blip r:embed="rId3"/>
          <a:stretch>
            <a:fillRect/>
          </a:stretch>
        </p:blipFill>
        <p:spPr>
          <a:xfrm>
            <a:off x="6259286" y="2332264"/>
            <a:ext cx="5334000" cy="4000500"/>
          </a:xfrm>
          <a:prstGeom prst="rect">
            <a:avLst/>
          </a:prstGeom>
        </p:spPr>
      </p:pic>
    </p:spTree>
    <p:extLst>
      <p:ext uri="{BB962C8B-B14F-4D97-AF65-F5344CB8AC3E}">
        <p14:creationId xmlns:p14="http://schemas.microsoft.com/office/powerpoint/2010/main" val="116147948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0</TotalTime>
  <Words>2009</Words>
  <Application>Microsoft Office PowerPoint</Application>
  <PresentationFormat>Widescreen</PresentationFormat>
  <Paragraphs>259</Paragraphs>
  <Slides>38</Slides>
  <Notes>10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38</vt:i4>
      </vt:variant>
    </vt:vector>
  </HeadingPairs>
  <TitlesOfParts>
    <vt:vector size="45" baseType="lpstr">
      <vt:lpstr>Aptos</vt:lpstr>
      <vt:lpstr>Aptos Display</vt:lpstr>
      <vt:lpstr>Arial</vt:lpstr>
      <vt:lpstr>Menlo</vt:lpstr>
      <vt:lpstr>Times New Roman</vt:lpstr>
      <vt:lpstr>Wingdings</vt:lpstr>
      <vt:lpstr>Office Theme</vt:lpstr>
      <vt:lpstr>Electroencephalography (EEG)</vt:lpstr>
      <vt:lpstr>Where does the signal come from?</vt:lpstr>
      <vt:lpstr>Where does the signal come from? </vt:lpstr>
      <vt:lpstr>How to measure a signal (electrodes)</vt:lpstr>
      <vt:lpstr>How to measure a signal (cap)</vt:lpstr>
      <vt:lpstr>How to measure a signal (reference)</vt:lpstr>
      <vt:lpstr>EEG data visualisation</vt:lpstr>
      <vt:lpstr>In Matlab</vt:lpstr>
      <vt:lpstr>In Matlab</vt:lpstr>
      <vt:lpstr>Background (Nyquist theorem)</vt:lpstr>
      <vt:lpstr>Background: Linear summation</vt:lpstr>
      <vt:lpstr>Background: Linear summation</vt:lpstr>
      <vt:lpstr>EEG pre-processing</vt:lpstr>
      <vt:lpstr>Re-reference (offline)</vt:lpstr>
      <vt:lpstr>High pass filtering to remove big drifts</vt:lpstr>
      <vt:lpstr>High pass filtering to remove drifts</vt:lpstr>
      <vt:lpstr>After High-pass filter</vt:lpstr>
      <vt:lpstr>In Matlab</vt:lpstr>
      <vt:lpstr>EEG pre-processing</vt:lpstr>
      <vt:lpstr>In Matlab</vt:lpstr>
      <vt:lpstr>In Matlab</vt:lpstr>
      <vt:lpstr>EEG pre-processing</vt:lpstr>
      <vt:lpstr>Artifacts (physiological)</vt:lpstr>
      <vt:lpstr>Artifacts (physiological)</vt:lpstr>
      <vt:lpstr>Artifacts (technical)</vt:lpstr>
      <vt:lpstr>Prototypical signal </vt:lpstr>
      <vt:lpstr>In Matlab </vt:lpstr>
      <vt:lpstr>EEG pre-processing</vt:lpstr>
      <vt:lpstr>Background: signal and noise (time-locked signal, evoked signal).</vt:lpstr>
      <vt:lpstr>In Matlab</vt:lpstr>
      <vt:lpstr>In Matlab</vt:lpstr>
      <vt:lpstr>Something missing?! Baseline correction</vt:lpstr>
      <vt:lpstr>In Matlab</vt:lpstr>
      <vt:lpstr>ERP exploration</vt:lpstr>
      <vt:lpstr>Background: SEP, what to expect</vt:lpstr>
      <vt:lpstr>In Matlab</vt:lpstr>
      <vt:lpstr>PowerPoint Presentation</vt:lpstr>
      <vt:lpstr>Thank you for your attention!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12OARzL079yUGYWE</dc:creator>
  <cp:lastModifiedBy>12OARzL079yUGYWE</cp:lastModifiedBy>
  <cp:revision>44</cp:revision>
  <dcterms:created xsi:type="dcterms:W3CDTF">2024-11-15T14:47:15Z</dcterms:created>
  <dcterms:modified xsi:type="dcterms:W3CDTF">2024-11-19T16:52:47Z</dcterms:modified>
</cp:coreProperties>
</file>